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7" r:id="rId4"/>
  </p:sldMasterIdLst>
  <p:notesMasterIdLst>
    <p:notesMasterId r:id="rId12"/>
  </p:notesMasterIdLst>
  <p:handoutMasterIdLst>
    <p:handoutMasterId r:id="rId13"/>
  </p:handoutMasterIdLst>
  <p:sldIdLst>
    <p:sldId id="284" r:id="rId5"/>
    <p:sldId id="366" r:id="rId6"/>
    <p:sldId id="351" r:id="rId7"/>
    <p:sldId id="292" r:id="rId8"/>
    <p:sldId id="293" r:id="rId9"/>
    <p:sldId id="294" r:id="rId10"/>
    <p:sldId id="256" r:id="rId11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91C"/>
    <a:srgbClr val="A7A8AA"/>
    <a:srgbClr val="75787B"/>
    <a:srgbClr val="86BC25"/>
    <a:srgbClr val="000000"/>
    <a:srgbClr val="FFCD00"/>
    <a:srgbClr val="ED8B00"/>
    <a:srgbClr val="FF9900"/>
    <a:srgbClr val="C00000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1241" autoAdjust="0"/>
  </p:normalViewPr>
  <p:slideViewPr>
    <p:cSldViewPr snapToGrid="0" showGuides="1">
      <p:cViewPr varScale="1">
        <p:scale>
          <a:sx n="59" d="100"/>
          <a:sy n="59" d="100"/>
        </p:scale>
        <p:origin x="1592" y="64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814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3/20/2018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40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8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77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4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1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7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Iulia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56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31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26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1006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864277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465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7200"/>
            <a:ext cx="6958012" cy="4759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265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22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56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44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376512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0949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31279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90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30146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31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0254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16755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40" y="2052001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40" y="1665289"/>
            <a:ext cx="8391524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1951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8" y="1665289"/>
            <a:ext cx="2671763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9" y="1665289"/>
            <a:ext cx="2671211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8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8" y="1659145"/>
            <a:ext cx="2672966" cy="39825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2632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5" y="1665290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88613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90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8000" y="1665290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09410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8043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6" y="2125013"/>
            <a:ext cx="4011847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7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9" y="2125013"/>
            <a:ext cx="4004297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4508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40" y="317501"/>
            <a:ext cx="8391524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9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5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032322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2" y="1658680"/>
            <a:ext cx="3084351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40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3743295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8" y="3124200"/>
            <a:ext cx="2040351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3120552"/>
            <a:ext cx="2034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3124201"/>
            <a:ext cx="2034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7" y="3108508"/>
            <a:ext cx="2022887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8" y="651600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186913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31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626000" y="4067020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801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5"/>
            <a:ext cx="277177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9" y="1700215"/>
            <a:ext cx="276296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5"/>
            <a:ext cx="2743200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9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9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54335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2629081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83117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7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863918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857894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559426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170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9100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7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857894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424968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6" y="4249682"/>
            <a:ext cx="408971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78001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84646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1" y="4255708"/>
            <a:ext cx="929536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4249684"/>
            <a:ext cx="93312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981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863918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05774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68663" y="2034078"/>
            <a:ext cx="266358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6239" y="1700212"/>
            <a:ext cx="266534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22451" y="2034078"/>
            <a:ext cx="266358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322451" y="1698608"/>
            <a:ext cx="266534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76238" y="2017975"/>
            <a:ext cx="266358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244448" y="1720096"/>
            <a:ext cx="266534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55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2139" y="1700215"/>
            <a:ext cx="3692226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1" y="1851441"/>
            <a:ext cx="3690464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82140" y="1851441"/>
            <a:ext cx="369222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6238" y="1700214"/>
            <a:ext cx="3692226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3604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409778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6" cy="370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5564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718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6376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87696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864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80553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31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2811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693670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264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52425" y="1665290"/>
            <a:ext cx="843915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91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06720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endParaRPr lang="en-US" sz="650" noProof="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GDPR 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2018.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353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9" y="3429000"/>
            <a:ext cx="7908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1388" y="6477001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endParaRPr lang="en-US" sz="650" noProof="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GDPR 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2018. For information, contact Deloitte Romania</a:t>
            </a:r>
            <a:endParaRPr lang="en-US" sz="65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355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1388" y="6477001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GDPR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2018. For information, contact Deloitte Romania</a:t>
            </a:r>
            <a:endParaRPr lang="en-US" sz="65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972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431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910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5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7001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tx1"/>
                </a:solidFill>
              </a:rPr>
              <a:t>GDPR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tx1"/>
                </a:solidFill>
              </a:rPr>
              <a:t>© 2018. For information, contact Deloitte Romania</a:t>
            </a:r>
            <a:endParaRPr lang="en-US" sz="650" noProof="0" dirty="0" smtClean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8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237" userDrawn="1">
          <p15:clr>
            <a:srgbClr val="F26B43"/>
          </p15:clr>
        </p15:guide>
        <p15:guide id="5" pos="5523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372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1022" userDrawn="1">
          <p15:clr>
            <a:srgbClr val="F26B43"/>
          </p15:clr>
        </p15:guide>
        <p15:guide id="13" pos="1137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33" userDrawn="1">
          <p15:clr>
            <a:srgbClr val="F26B43"/>
          </p15:clr>
        </p15:guide>
        <p15:guide id="16" pos="4620" userDrawn="1">
          <p15:clr>
            <a:srgbClr val="F26B43"/>
          </p15:clr>
        </p15:guide>
        <p15:guide id="17" pos="2823" userDrawn="1">
          <p15:clr>
            <a:srgbClr val="F26B43"/>
          </p15:clr>
        </p15:guide>
        <p15:guide id="18" pos="293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4734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noProof="0" dirty="0" smtClean="0"/>
              <a:t>Security </a:t>
            </a:r>
            <a:r>
              <a:rPr lang="en-US" noProof="0" dirty="0" smtClean="0"/>
              <a:t>measures</a:t>
            </a:r>
            <a:br>
              <a:rPr lang="en-US" noProof="0" dirty="0" smtClean="0"/>
            </a:br>
            <a:r>
              <a:rPr lang="en-US" noProof="0" dirty="0" smtClean="0">
                <a:solidFill>
                  <a:srgbClr val="575757"/>
                </a:solidFill>
                <a:latin typeface="+mn-lt"/>
                <a:ea typeface="+mn-ea"/>
                <a:cs typeface="+mn-cs"/>
              </a:rPr>
              <a:t>Introducing Risk Assessment in GDPR</a:t>
            </a:r>
            <a:endParaRPr lang="en-US" dirty="0">
              <a:solidFill>
                <a:srgbClr val="57575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3702" y="4278941"/>
            <a:ext cx="1387475" cy="642938"/>
          </a:xfrm>
          <a:prstGeom prst="rect">
            <a:avLst/>
          </a:prstGeom>
          <a:solidFill>
            <a:srgbClr val="31313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Process identification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2409" y="3544932"/>
            <a:ext cx="1390650" cy="734011"/>
          </a:xfrm>
          <a:prstGeom prst="rect">
            <a:avLst/>
          </a:prstGeom>
          <a:solidFill>
            <a:srgbClr val="575757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Personal Data identification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74295" y="2993066"/>
            <a:ext cx="1389063" cy="642938"/>
          </a:xfrm>
          <a:prstGeom prst="rect">
            <a:avLst/>
          </a:prstGeom>
          <a:solidFill>
            <a:srgbClr val="B4B4B4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Determine personal data lifecycle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614590" y="2350131"/>
            <a:ext cx="1390650" cy="642937"/>
          </a:xfrm>
          <a:prstGeom prst="rect">
            <a:avLst/>
          </a:prstGeom>
          <a:solidFill>
            <a:srgbClr val="86BC25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R = V</a:t>
            </a: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x T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356475" y="1722122"/>
            <a:ext cx="1392238" cy="628009"/>
          </a:xfrm>
          <a:prstGeom prst="rect">
            <a:avLst/>
          </a:prstGeom>
          <a:solidFill>
            <a:srgbClr val="DCDCDC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srgbClr val="313131"/>
                </a:solidFill>
                <a:latin typeface="Verdana"/>
                <a:ea typeface="ＭＳ Ｐゴシック" pitchFamily="50" charset="-128"/>
              </a:rPr>
              <a:t>R = f (I, </a:t>
            </a:r>
            <a:r>
              <a:rPr lang="en-US" sz="1400" dirty="0">
                <a:solidFill>
                  <a:srgbClr val="313131"/>
                </a:solidFill>
                <a:latin typeface="Verdana"/>
                <a:ea typeface="ＭＳ Ｐゴシック" pitchFamily="50" charset="-128"/>
              </a:rPr>
              <a:t>L</a:t>
            </a:r>
            <a:r>
              <a:rPr lang="en-US" sz="1400" dirty="0">
                <a:solidFill>
                  <a:srgbClr val="313131"/>
                </a:solidFill>
                <a:latin typeface="Verdana"/>
                <a:ea typeface="ＭＳ Ｐゴシック" pitchFamily="50" charset="-128"/>
              </a:rPr>
              <a:t>) </a:t>
            </a:r>
            <a:endParaRPr lang="en-US" sz="1400" dirty="0">
              <a:solidFill>
                <a:srgbClr val="313131"/>
              </a:solidFill>
              <a:latin typeface="Verdana"/>
              <a:ea typeface="ＭＳ Ｐゴシック" pitchFamily="50" charset="-128"/>
            </a:endParaRPr>
          </a:p>
        </p:txBody>
      </p:sp>
      <p:cxnSp>
        <p:nvCxnSpPr>
          <p:cNvPr id="12" name="AutoShape 8"/>
          <p:cNvCxnSpPr>
            <a:cxnSpLocks noChangeShapeType="1"/>
            <a:stCxn id="5" idx="0"/>
            <a:endCxn id="6" idx="1"/>
          </p:cNvCxnSpPr>
          <p:nvPr/>
        </p:nvCxnSpPr>
        <p:spPr bwMode="auto">
          <a:xfrm rot="5400000" flipH="1" flipV="1">
            <a:off x="1426423" y="3572956"/>
            <a:ext cx="367005" cy="1044971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cxnSp>
        <p:nvCxnSpPr>
          <p:cNvPr id="13" name="AutoShape 9"/>
          <p:cNvCxnSpPr>
            <a:cxnSpLocks noChangeShapeType="1"/>
            <a:stCxn id="6" idx="0"/>
            <a:endCxn id="8" idx="1"/>
          </p:cNvCxnSpPr>
          <p:nvPr/>
        </p:nvCxnSpPr>
        <p:spPr bwMode="auto">
          <a:xfrm rot="5400000" flipH="1" flipV="1">
            <a:off x="3235818" y="2906456"/>
            <a:ext cx="230395" cy="1046559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cxnSp>
        <p:nvCxnSpPr>
          <p:cNvPr id="14" name="AutoShape 10"/>
          <p:cNvCxnSpPr>
            <a:cxnSpLocks noChangeShapeType="1"/>
            <a:stCxn id="8" idx="0"/>
            <a:endCxn id="9" idx="1"/>
          </p:cNvCxnSpPr>
          <p:nvPr/>
        </p:nvCxnSpPr>
        <p:spPr bwMode="auto">
          <a:xfrm rot="5400000" flipH="1" flipV="1">
            <a:off x="4930973" y="2309452"/>
            <a:ext cx="321468" cy="1045765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cxnSp>
        <p:nvCxnSpPr>
          <p:cNvPr id="15" name="AutoShape 11"/>
          <p:cNvCxnSpPr>
            <a:cxnSpLocks noChangeShapeType="1"/>
            <a:stCxn id="9" idx="0"/>
            <a:endCxn id="11" idx="1"/>
          </p:cNvCxnSpPr>
          <p:nvPr/>
        </p:nvCxnSpPr>
        <p:spPr bwMode="auto">
          <a:xfrm rot="5400000" flipH="1" flipV="1">
            <a:off x="6676193" y="1669847"/>
            <a:ext cx="314004" cy="1046560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sp>
        <p:nvSpPr>
          <p:cNvPr id="16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3702" y="4949821"/>
            <a:ext cx="139541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The identification of organization’s processes which involve personal data</a:t>
            </a: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  <p:sp>
        <p:nvSpPr>
          <p:cNvPr id="17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09802" y="4400006"/>
            <a:ext cx="1395413" cy="2133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Determining al personal data types processed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Mapping the identified personal data to organization’s processes</a:t>
            </a:r>
          </a:p>
          <a:p>
            <a:pPr>
              <a:defRPr/>
            </a:pP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38589" y="3750809"/>
            <a:ext cx="1395413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Depending on the type of process and on the applicable legislation – determine personal data lifecycle (retention period, disposal method) </a:t>
            </a:r>
            <a:endParaRPr lang="en-US" sz="2000" dirty="0">
              <a:solidFill>
                <a:srgbClr val="313131"/>
              </a:solidFill>
              <a:latin typeface="Verdana"/>
            </a:endParaRPr>
          </a:p>
        </p:txBody>
      </p:sp>
      <p:sp>
        <p:nvSpPr>
          <p:cNvPr id="19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621739" y="3095196"/>
            <a:ext cx="1447797" cy="268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Determine organization’s vulnerabilities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Determine the threats to the organization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Determine the risk which may arise when a threat meets one of the existing organization’s vulnerabilities</a:t>
            </a: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  <p:sp>
        <p:nvSpPr>
          <p:cNvPr id="20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409064" y="2436934"/>
            <a:ext cx="139541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Risk is measured as a function of its potential impact and its likelihood of occurrence. </a:t>
            </a: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  <p:cxnSp>
        <p:nvCxnSpPr>
          <p:cNvPr id="29" name="AutoShape 11"/>
          <p:cNvCxnSpPr>
            <a:cxnSpLocks noChangeShapeType="1"/>
            <a:stCxn id="33" idx="2"/>
            <a:endCxn id="11" idx="0"/>
          </p:cNvCxnSpPr>
          <p:nvPr/>
        </p:nvCxnSpPr>
        <p:spPr bwMode="auto">
          <a:xfrm>
            <a:off x="8051800" y="1377299"/>
            <a:ext cx="794" cy="344823"/>
          </a:xfrm>
          <a:prstGeom prst="straightConnector1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7356475" y="777241"/>
            <a:ext cx="1390650" cy="600056"/>
          </a:xfrm>
          <a:prstGeom prst="rect">
            <a:avLst/>
          </a:prstGeom>
          <a:solidFill>
            <a:srgbClr val="62B5E5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Control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410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Callout 33"/>
          <p:cNvSpPr/>
          <p:nvPr/>
        </p:nvSpPr>
        <p:spPr bwMode="gray">
          <a:xfrm>
            <a:off x="590179" y="1868379"/>
            <a:ext cx="2550544" cy="2449590"/>
          </a:xfrm>
          <a:prstGeom prst="rightArrowCallout">
            <a:avLst>
              <a:gd name="adj1" fmla="val 51276"/>
              <a:gd name="adj2" fmla="val 38138"/>
              <a:gd name="adj3" fmla="val 17621"/>
              <a:gd name="adj4" fmla="val 74565"/>
            </a:avLst>
          </a:prstGeom>
          <a:solidFill>
            <a:schemeClr val="bg1"/>
          </a:solidFill>
          <a:ln w="19050" algn="ctr">
            <a:solidFill>
              <a:srgbClr val="92D05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defRPr/>
            </a:pPr>
            <a:endParaRPr lang="en-US" sz="1600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3828" y="1486513"/>
            <a:ext cx="4497638" cy="234986"/>
          </a:xfrm>
        </p:spPr>
        <p:txBody>
          <a:bodyPr/>
          <a:lstStyle/>
          <a:p>
            <a:r>
              <a:rPr lang="en-US" b="1" dirty="0" smtClean="0"/>
              <a:t>Processing activities: </a:t>
            </a:r>
            <a:r>
              <a:rPr lang="en-US" dirty="0" smtClean="0"/>
              <a:t>activities involving personal data </a:t>
            </a:r>
            <a:endParaRPr lang="en-US" dirty="0"/>
          </a:p>
        </p:txBody>
      </p:sp>
      <p:grpSp>
        <p:nvGrpSpPr>
          <p:cNvPr id="5" name="Group 795"/>
          <p:cNvGrpSpPr>
            <a:grpSpLocks noChangeAspect="1"/>
          </p:cNvGrpSpPr>
          <p:nvPr/>
        </p:nvGrpSpPr>
        <p:grpSpPr bwMode="auto">
          <a:xfrm>
            <a:off x="982733" y="3178415"/>
            <a:ext cx="970102" cy="970102"/>
            <a:chOff x="7361" y="3009"/>
            <a:chExt cx="340" cy="340"/>
          </a:xfrm>
          <a:solidFill>
            <a:schemeClr val="accent6"/>
          </a:solidFill>
        </p:grpSpPr>
        <p:sp>
          <p:nvSpPr>
            <p:cNvPr id="6" name="Freeform 796"/>
            <p:cNvSpPr>
              <a:spLocks noEditPoints="1"/>
            </p:cNvSpPr>
            <p:nvPr/>
          </p:nvSpPr>
          <p:spPr bwMode="auto">
            <a:xfrm>
              <a:off x="7431" y="3129"/>
              <a:ext cx="57" cy="142"/>
            </a:xfrm>
            <a:custGeom>
              <a:avLst/>
              <a:gdLst>
                <a:gd name="T0" fmla="*/ 54 w 86"/>
                <a:gd name="T1" fmla="*/ 0 h 213"/>
                <a:gd name="T2" fmla="*/ 32 w 86"/>
                <a:gd name="T3" fmla="*/ 0 h 213"/>
                <a:gd name="T4" fmla="*/ 22 w 86"/>
                <a:gd name="T5" fmla="*/ 9 h 213"/>
                <a:gd name="T6" fmla="*/ 1 w 86"/>
                <a:gd name="T7" fmla="*/ 115 h 213"/>
                <a:gd name="T8" fmla="*/ 3 w 86"/>
                <a:gd name="T9" fmla="*/ 124 h 213"/>
                <a:gd name="T10" fmla="*/ 11 w 86"/>
                <a:gd name="T11" fmla="*/ 128 h 213"/>
                <a:gd name="T12" fmla="*/ 11 w 86"/>
                <a:gd name="T13" fmla="*/ 203 h 213"/>
                <a:gd name="T14" fmla="*/ 22 w 86"/>
                <a:gd name="T15" fmla="*/ 213 h 213"/>
                <a:gd name="T16" fmla="*/ 32 w 86"/>
                <a:gd name="T17" fmla="*/ 203 h 213"/>
                <a:gd name="T18" fmla="*/ 32 w 86"/>
                <a:gd name="T19" fmla="*/ 128 h 213"/>
                <a:gd name="T20" fmla="*/ 54 w 86"/>
                <a:gd name="T21" fmla="*/ 128 h 213"/>
                <a:gd name="T22" fmla="*/ 54 w 86"/>
                <a:gd name="T23" fmla="*/ 203 h 213"/>
                <a:gd name="T24" fmla="*/ 64 w 86"/>
                <a:gd name="T25" fmla="*/ 213 h 213"/>
                <a:gd name="T26" fmla="*/ 75 w 86"/>
                <a:gd name="T27" fmla="*/ 203 h 213"/>
                <a:gd name="T28" fmla="*/ 75 w 86"/>
                <a:gd name="T29" fmla="*/ 128 h 213"/>
                <a:gd name="T30" fmla="*/ 83 w 86"/>
                <a:gd name="T31" fmla="*/ 124 h 213"/>
                <a:gd name="T32" fmla="*/ 85 w 86"/>
                <a:gd name="T33" fmla="*/ 115 h 213"/>
                <a:gd name="T34" fmla="*/ 64 w 86"/>
                <a:gd name="T35" fmla="*/ 9 h 213"/>
                <a:gd name="T36" fmla="*/ 54 w 86"/>
                <a:gd name="T37" fmla="*/ 0 h 213"/>
                <a:gd name="T38" fmla="*/ 41 w 86"/>
                <a:gd name="T39" fmla="*/ 21 h 213"/>
                <a:gd name="T40" fmla="*/ 45 w 86"/>
                <a:gd name="T41" fmla="*/ 21 h 213"/>
                <a:gd name="T42" fmla="*/ 62 w 86"/>
                <a:gd name="T43" fmla="*/ 107 h 213"/>
                <a:gd name="T44" fmla="*/ 24 w 86"/>
                <a:gd name="T45" fmla="*/ 107 h 213"/>
                <a:gd name="T46" fmla="*/ 41 w 86"/>
                <a:gd name="T47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3">
                  <a:moveTo>
                    <a:pt x="5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3" y="4"/>
                    <a:pt x="22" y="9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18"/>
                    <a:pt x="1" y="122"/>
                    <a:pt x="3" y="124"/>
                  </a:cubicBezTo>
                  <a:cubicBezTo>
                    <a:pt x="5" y="127"/>
                    <a:pt x="8" y="128"/>
                    <a:pt x="11" y="128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9"/>
                    <a:pt x="16" y="213"/>
                    <a:pt x="22" y="213"/>
                  </a:cubicBezTo>
                  <a:cubicBezTo>
                    <a:pt x="28" y="213"/>
                    <a:pt x="32" y="209"/>
                    <a:pt x="32" y="20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4" y="209"/>
                    <a:pt x="58" y="213"/>
                    <a:pt x="64" y="213"/>
                  </a:cubicBezTo>
                  <a:cubicBezTo>
                    <a:pt x="70" y="213"/>
                    <a:pt x="75" y="209"/>
                    <a:pt x="75" y="203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8" y="128"/>
                    <a:pt x="81" y="127"/>
                    <a:pt x="83" y="124"/>
                  </a:cubicBezTo>
                  <a:cubicBezTo>
                    <a:pt x="85" y="122"/>
                    <a:pt x="86" y="118"/>
                    <a:pt x="85" y="115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4"/>
                    <a:pt x="59" y="0"/>
                    <a:pt x="54" y="0"/>
                  </a:cubicBezTo>
                  <a:close/>
                  <a:moveTo>
                    <a:pt x="41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24" y="107"/>
                    <a:pt x="24" y="107"/>
                    <a:pt x="24" y="107"/>
                  </a:cubicBezTo>
                  <a:lnTo>
                    <a:pt x="4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7" name="Freeform 797"/>
            <p:cNvSpPr>
              <a:spLocks noEditPoints="1"/>
            </p:cNvSpPr>
            <p:nvPr/>
          </p:nvSpPr>
          <p:spPr bwMode="auto">
            <a:xfrm>
              <a:off x="7439" y="3073"/>
              <a:ext cx="42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8" name="Freeform 798"/>
            <p:cNvSpPr>
              <a:spLocks noEditPoints="1"/>
            </p:cNvSpPr>
            <p:nvPr/>
          </p:nvSpPr>
          <p:spPr bwMode="auto">
            <a:xfrm>
              <a:off x="7502" y="3129"/>
              <a:ext cx="58" cy="142"/>
            </a:xfrm>
            <a:custGeom>
              <a:avLst/>
              <a:gdLst>
                <a:gd name="T0" fmla="*/ 53 w 86"/>
                <a:gd name="T1" fmla="*/ 0 h 213"/>
                <a:gd name="T2" fmla="*/ 32 w 86"/>
                <a:gd name="T3" fmla="*/ 0 h 213"/>
                <a:gd name="T4" fmla="*/ 22 w 86"/>
                <a:gd name="T5" fmla="*/ 9 h 213"/>
                <a:gd name="T6" fmla="*/ 0 w 86"/>
                <a:gd name="T7" fmla="*/ 115 h 213"/>
                <a:gd name="T8" fmla="*/ 2 w 86"/>
                <a:gd name="T9" fmla="*/ 124 h 213"/>
                <a:gd name="T10" fmla="*/ 11 w 86"/>
                <a:gd name="T11" fmla="*/ 128 h 213"/>
                <a:gd name="T12" fmla="*/ 11 w 86"/>
                <a:gd name="T13" fmla="*/ 203 h 213"/>
                <a:gd name="T14" fmla="*/ 21 w 86"/>
                <a:gd name="T15" fmla="*/ 213 h 213"/>
                <a:gd name="T16" fmla="*/ 32 w 86"/>
                <a:gd name="T17" fmla="*/ 203 h 213"/>
                <a:gd name="T18" fmla="*/ 32 w 86"/>
                <a:gd name="T19" fmla="*/ 128 h 213"/>
                <a:gd name="T20" fmla="*/ 53 w 86"/>
                <a:gd name="T21" fmla="*/ 128 h 213"/>
                <a:gd name="T22" fmla="*/ 53 w 86"/>
                <a:gd name="T23" fmla="*/ 203 h 213"/>
                <a:gd name="T24" fmla="*/ 64 w 86"/>
                <a:gd name="T25" fmla="*/ 213 h 213"/>
                <a:gd name="T26" fmla="*/ 75 w 86"/>
                <a:gd name="T27" fmla="*/ 203 h 213"/>
                <a:gd name="T28" fmla="*/ 75 w 86"/>
                <a:gd name="T29" fmla="*/ 128 h 213"/>
                <a:gd name="T30" fmla="*/ 83 w 86"/>
                <a:gd name="T31" fmla="*/ 124 h 213"/>
                <a:gd name="T32" fmla="*/ 85 w 86"/>
                <a:gd name="T33" fmla="*/ 115 h 213"/>
                <a:gd name="T34" fmla="*/ 64 w 86"/>
                <a:gd name="T35" fmla="*/ 9 h 213"/>
                <a:gd name="T36" fmla="*/ 53 w 86"/>
                <a:gd name="T37" fmla="*/ 0 h 213"/>
                <a:gd name="T38" fmla="*/ 41 w 86"/>
                <a:gd name="T39" fmla="*/ 21 h 213"/>
                <a:gd name="T40" fmla="*/ 45 w 86"/>
                <a:gd name="T41" fmla="*/ 21 h 213"/>
                <a:gd name="T42" fmla="*/ 62 w 86"/>
                <a:gd name="T43" fmla="*/ 107 h 213"/>
                <a:gd name="T44" fmla="*/ 24 w 86"/>
                <a:gd name="T45" fmla="*/ 107 h 213"/>
                <a:gd name="T46" fmla="*/ 41 w 86"/>
                <a:gd name="T47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3">
                  <a:moveTo>
                    <a:pt x="5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3" y="4"/>
                    <a:pt x="22" y="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0" y="122"/>
                    <a:pt x="2" y="124"/>
                  </a:cubicBezTo>
                  <a:cubicBezTo>
                    <a:pt x="4" y="127"/>
                    <a:pt x="7" y="128"/>
                    <a:pt x="11" y="128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9"/>
                    <a:pt x="15" y="213"/>
                    <a:pt x="21" y="213"/>
                  </a:cubicBezTo>
                  <a:cubicBezTo>
                    <a:pt x="27" y="213"/>
                    <a:pt x="32" y="209"/>
                    <a:pt x="32" y="20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9"/>
                    <a:pt x="58" y="213"/>
                    <a:pt x="64" y="213"/>
                  </a:cubicBezTo>
                  <a:cubicBezTo>
                    <a:pt x="70" y="213"/>
                    <a:pt x="75" y="209"/>
                    <a:pt x="75" y="203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8" y="128"/>
                    <a:pt x="81" y="127"/>
                    <a:pt x="83" y="124"/>
                  </a:cubicBezTo>
                  <a:cubicBezTo>
                    <a:pt x="85" y="122"/>
                    <a:pt x="86" y="118"/>
                    <a:pt x="85" y="115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4"/>
                    <a:pt x="58" y="0"/>
                    <a:pt x="53" y="0"/>
                  </a:cubicBezTo>
                  <a:close/>
                  <a:moveTo>
                    <a:pt x="41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24" y="107"/>
                    <a:pt x="24" y="107"/>
                    <a:pt x="24" y="107"/>
                  </a:cubicBezTo>
                  <a:lnTo>
                    <a:pt x="4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9" name="Freeform 799"/>
            <p:cNvSpPr>
              <a:spLocks noEditPoints="1"/>
            </p:cNvSpPr>
            <p:nvPr/>
          </p:nvSpPr>
          <p:spPr bwMode="auto">
            <a:xfrm>
              <a:off x="7510" y="3073"/>
              <a:ext cx="42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2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0" name="Freeform 800"/>
            <p:cNvSpPr>
              <a:spLocks noEditPoints="1"/>
            </p:cNvSpPr>
            <p:nvPr/>
          </p:nvSpPr>
          <p:spPr bwMode="auto">
            <a:xfrm>
              <a:off x="7573" y="3129"/>
              <a:ext cx="57" cy="142"/>
            </a:xfrm>
            <a:custGeom>
              <a:avLst/>
              <a:gdLst>
                <a:gd name="T0" fmla="*/ 74 w 85"/>
                <a:gd name="T1" fmla="*/ 0 h 213"/>
                <a:gd name="T2" fmla="*/ 10 w 85"/>
                <a:gd name="T3" fmla="*/ 0 h 213"/>
                <a:gd name="T4" fmla="*/ 0 w 85"/>
                <a:gd name="T5" fmla="*/ 11 h 213"/>
                <a:gd name="T6" fmla="*/ 0 w 85"/>
                <a:gd name="T7" fmla="*/ 96 h 213"/>
                <a:gd name="T8" fmla="*/ 10 w 85"/>
                <a:gd name="T9" fmla="*/ 107 h 213"/>
                <a:gd name="T10" fmla="*/ 10 w 85"/>
                <a:gd name="T11" fmla="*/ 203 h 213"/>
                <a:gd name="T12" fmla="*/ 21 w 85"/>
                <a:gd name="T13" fmla="*/ 213 h 213"/>
                <a:gd name="T14" fmla="*/ 32 w 85"/>
                <a:gd name="T15" fmla="*/ 203 h 213"/>
                <a:gd name="T16" fmla="*/ 32 w 85"/>
                <a:gd name="T17" fmla="*/ 107 h 213"/>
                <a:gd name="T18" fmla="*/ 53 w 85"/>
                <a:gd name="T19" fmla="*/ 107 h 213"/>
                <a:gd name="T20" fmla="*/ 53 w 85"/>
                <a:gd name="T21" fmla="*/ 203 h 213"/>
                <a:gd name="T22" fmla="*/ 64 w 85"/>
                <a:gd name="T23" fmla="*/ 213 h 213"/>
                <a:gd name="T24" fmla="*/ 74 w 85"/>
                <a:gd name="T25" fmla="*/ 203 h 213"/>
                <a:gd name="T26" fmla="*/ 74 w 85"/>
                <a:gd name="T27" fmla="*/ 107 h 213"/>
                <a:gd name="T28" fmla="*/ 85 w 85"/>
                <a:gd name="T29" fmla="*/ 96 h 213"/>
                <a:gd name="T30" fmla="*/ 85 w 85"/>
                <a:gd name="T31" fmla="*/ 11 h 213"/>
                <a:gd name="T32" fmla="*/ 74 w 85"/>
                <a:gd name="T33" fmla="*/ 0 h 213"/>
                <a:gd name="T34" fmla="*/ 21 w 85"/>
                <a:gd name="T35" fmla="*/ 21 h 213"/>
                <a:gd name="T36" fmla="*/ 64 w 85"/>
                <a:gd name="T37" fmla="*/ 21 h 213"/>
                <a:gd name="T38" fmla="*/ 64 w 85"/>
                <a:gd name="T39" fmla="*/ 85 h 213"/>
                <a:gd name="T40" fmla="*/ 21 w 85"/>
                <a:gd name="T41" fmla="*/ 85 h 213"/>
                <a:gd name="T42" fmla="*/ 21 w 85"/>
                <a:gd name="T43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213">
                  <a:moveTo>
                    <a:pt x="7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9"/>
                    <a:pt x="15" y="213"/>
                    <a:pt x="21" y="213"/>
                  </a:cubicBezTo>
                  <a:cubicBezTo>
                    <a:pt x="27" y="213"/>
                    <a:pt x="32" y="209"/>
                    <a:pt x="32" y="2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9"/>
                    <a:pt x="58" y="213"/>
                    <a:pt x="64" y="213"/>
                  </a:cubicBezTo>
                  <a:cubicBezTo>
                    <a:pt x="70" y="213"/>
                    <a:pt x="74" y="209"/>
                    <a:pt x="74" y="203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80" y="107"/>
                    <a:pt x="85" y="102"/>
                    <a:pt x="85" y="9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4" y="0"/>
                  </a:cubicBezTo>
                  <a:close/>
                  <a:moveTo>
                    <a:pt x="21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1" name="Freeform 801"/>
            <p:cNvSpPr>
              <a:spLocks noEditPoints="1"/>
            </p:cNvSpPr>
            <p:nvPr/>
          </p:nvSpPr>
          <p:spPr bwMode="auto">
            <a:xfrm>
              <a:off x="7580" y="3073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" name="Freeform 802"/>
            <p:cNvSpPr>
              <a:spLocks noEditPoints="1"/>
            </p:cNvSpPr>
            <p:nvPr/>
          </p:nvSpPr>
          <p:spPr bwMode="auto">
            <a:xfrm>
              <a:off x="7361" y="3009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13" name="Freeform 806"/>
          <p:cNvSpPr>
            <a:spLocks noChangeAspect="1" noEditPoints="1"/>
          </p:cNvSpPr>
          <p:nvPr/>
        </p:nvSpPr>
        <p:spPr bwMode="auto">
          <a:xfrm>
            <a:off x="980096" y="2056954"/>
            <a:ext cx="970102" cy="970102"/>
          </a:xfrm>
          <a:custGeom>
            <a:avLst/>
            <a:gdLst>
              <a:gd name="T0" fmla="*/ 275 w 512"/>
              <a:gd name="T1" fmla="*/ 288 h 512"/>
              <a:gd name="T2" fmla="*/ 254 w 512"/>
              <a:gd name="T3" fmla="*/ 202 h 512"/>
              <a:gd name="T4" fmla="*/ 256 w 512"/>
              <a:gd name="T5" fmla="*/ 138 h 512"/>
              <a:gd name="T6" fmla="*/ 256 w 512"/>
              <a:gd name="T7" fmla="*/ 117 h 512"/>
              <a:gd name="T8" fmla="*/ 256 w 512"/>
              <a:gd name="T9" fmla="*/ 138 h 512"/>
              <a:gd name="T10" fmla="*/ 160 w 512"/>
              <a:gd name="T11" fmla="*/ 128 h 512"/>
              <a:gd name="T12" fmla="*/ 138 w 512"/>
              <a:gd name="T13" fmla="*/ 128 h 512"/>
              <a:gd name="T14" fmla="*/ 147 w 512"/>
              <a:gd name="T15" fmla="*/ 202 h 512"/>
              <a:gd name="T16" fmla="*/ 168 w 512"/>
              <a:gd name="T17" fmla="*/ 288 h 512"/>
              <a:gd name="T18" fmla="*/ 147 w 512"/>
              <a:gd name="T19" fmla="*/ 202 h 512"/>
              <a:gd name="T20" fmla="*/ 384 w 512"/>
              <a:gd name="T21" fmla="*/ 266 h 512"/>
              <a:gd name="T22" fmla="*/ 341 w 512"/>
              <a:gd name="T23" fmla="*/ 202 h 512"/>
              <a:gd name="T24" fmla="*/ 362 w 512"/>
              <a:gd name="T25" fmla="*/ 138 h 512"/>
              <a:gd name="T26" fmla="*/ 362 w 512"/>
              <a:gd name="T27" fmla="*/ 117 h 512"/>
              <a:gd name="T28" fmla="*/ 362 w 512"/>
              <a:gd name="T29" fmla="*/ 138 h 512"/>
              <a:gd name="T30" fmla="*/ 256 w 512"/>
              <a:gd name="T31" fmla="*/ 512 h 512"/>
              <a:gd name="T32" fmla="*/ 256 w 512"/>
              <a:gd name="T33" fmla="*/ 0 h 512"/>
              <a:gd name="T34" fmla="*/ 330 w 512"/>
              <a:gd name="T35" fmla="*/ 128 h 512"/>
              <a:gd name="T36" fmla="*/ 394 w 512"/>
              <a:gd name="T37" fmla="*/ 128 h 512"/>
              <a:gd name="T38" fmla="*/ 330 w 512"/>
              <a:gd name="T39" fmla="*/ 128 h 512"/>
              <a:gd name="T40" fmla="*/ 256 w 512"/>
              <a:gd name="T41" fmla="*/ 160 h 512"/>
              <a:gd name="T42" fmla="*/ 256 w 512"/>
              <a:gd name="T43" fmla="*/ 96 h 512"/>
              <a:gd name="T44" fmla="*/ 117 w 512"/>
              <a:gd name="T45" fmla="*/ 128 h 512"/>
              <a:gd name="T46" fmla="*/ 181 w 512"/>
              <a:gd name="T47" fmla="*/ 128 h 512"/>
              <a:gd name="T48" fmla="*/ 117 w 512"/>
              <a:gd name="T49" fmla="*/ 128 h 512"/>
              <a:gd name="T50" fmla="*/ 170 w 512"/>
              <a:gd name="T51" fmla="*/ 190 h 512"/>
              <a:gd name="T52" fmla="*/ 138 w 512"/>
              <a:gd name="T53" fmla="*/ 181 h 512"/>
              <a:gd name="T54" fmla="*/ 107 w 512"/>
              <a:gd name="T55" fmla="*/ 296 h 512"/>
              <a:gd name="T56" fmla="*/ 117 w 512"/>
              <a:gd name="T57" fmla="*/ 309 h 512"/>
              <a:gd name="T58" fmla="*/ 128 w 512"/>
              <a:gd name="T59" fmla="*/ 394 h 512"/>
              <a:gd name="T60" fmla="*/ 138 w 512"/>
              <a:gd name="T61" fmla="*/ 309 h 512"/>
              <a:gd name="T62" fmla="*/ 160 w 512"/>
              <a:gd name="T63" fmla="*/ 384 h 512"/>
              <a:gd name="T64" fmla="*/ 181 w 512"/>
              <a:gd name="T65" fmla="*/ 384 h 512"/>
              <a:gd name="T66" fmla="*/ 189 w 512"/>
              <a:gd name="T67" fmla="*/ 305 h 512"/>
              <a:gd name="T68" fmla="*/ 298 w 512"/>
              <a:gd name="T69" fmla="*/ 296 h 512"/>
              <a:gd name="T70" fmla="*/ 266 w 512"/>
              <a:gd name="T71" fmla="*/ 181 h 512"/>
              <a:gd name="T72" fmla="*/ 235 w 512"/>
              <a:gd name="T73" fmla="*/ 190 h 512"/>
              <a:gd name="T74" fmla="*/ 215 w 512"/>
              <a:gd name="T75" fmla="*/ 305 h 512"/>
              <a:gd name="T76" fmla="*/ 224 w 512"/>
              <a:gd name="T77" fmla="*/ 384 h 512"/>
              <a:gd name="T78" fmla="*/ 245 w 512"/>
              <a:gd name="T79" fmla="*/ 384 h 512"/>
              <a:gd name="T80" fmla="*/ 266 w 512"/>
              <a:gd name="T81" fmla="*/ 309 h 512"/>
              <a:gd name="T82" fmla="*/ 277 w 512"/>
              <a:gd name="T83" fmla="*/ 394 h 512"/>
              <a:gd name="T84" fmla="*/ 288 w 512"/>
              <a:gd name="T85" fmla="*/ 309 h 512"/>
              <a:gd name="T86" fmla="*/ 298 w 512"/>
              <a:gd name="T87" fmla="*/ 296 h 512"/>
              <a:gd name="T88" fmla="*/ 394 w 512"/>
              <a:gd name="T89" fmla="*/ 181 h 512"/>
              <a:gd name="T90" fmla="*/ 320 w 512"/>
              <a:gd name="T91" fmla="*/ 192 h 512"/>
              <a:gd name="T92" fmla="*/ 330 w 512"/>
              <a:gd name="T93" fmla="*/ 288 h 512"/>
              <a:gd name="T94" fmla="*/ 341 w 512"/>
              <a:gd name="T95" fmla="*/ 394 h 512"/>
              <a:gd name="T96" fmla="*/ 352 w 512"/>
              <a:gd name="T97" fmla="*/ 288 h 512"/>
              <a:gd name="T98" fmla="*/ 373 w 512"/>
              <a:gd name="T99" fmla="*/ 384 h 512"/>
              <a:gd name="T100" fmla="*/ 394 w 512"/>
              <a:gd name="T101" fmla="*/ 384 h 512"/>
              <a:gd name="T102" fmla="*/ 405 w 512"/>
              <a:gd name="T103" fmla="*/ 27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512">
                <a:moveTo>
                  <a:pt x="258" y="202"/>
                </a:moveTo>
                <a:cubicBezTo>
                  <a:pt x="275" y="288"/>
                  <a:pt x="275" y="288"/>
                  <a:pt x="275" y="288"/>
                </a:cubicBezTo>
                <a:cubicBezTo>
                  <a:pt x="237" y="288"/>
                  <a:pt x="237" y="288"/>
                  <a:pt x="237" y="288"/>
                </a:cubicBezTo>
                <a:cubicBezTo>
                  <a:pt x="254" y="202"/>
                  <a:pt x="254" y="202"/>
                  <a:pt x="254" y="202"/>
                </a:cubicBezTo>
                <a:lnTo>
                  <a:pt x="258" y="202"/>
                </a:lnTo>
                <a:close/>
                <a:moveTo>
                  <a:pt x="256" y="138"/>
                </a:moveTo>
                <a:cubicBezTo>
                  <a:pt x="262" y="138"/>
                  <a:pt x="266" y="134"/>
                  <a:pt x="266" y="128"/>
                </a:cubicBezTo>
                <a:cubicBezTo>
                  <a:pt x="266" y="122"/>
                  <a:pt x="262" y="117"/>
                  <a:pt x="256" y="117"/>
                </a:cubicBezTo>
                <a:cubicBezTo>
                  <a:pt x="250" y="117"/>
                  <a:pt x="245" y="122"/>
                  <a:pt x="245" y="128"/>
                </a:cubicBezTo>
                <a:cubicBezTo>
                  <a:pt x="245" y="134"/>
                  <a:pt x="250" y="138"/>
                  <a:pt x="256" y="138"/>
                </a:cubicBezTo>
                <a:close/>
                <a:moveTo>
                  <a:pt x="149" y="138"/>
                </a:moveTo>
                <a:cubicBezTo>
                  <a:pt x="155" y="138"/>
                  <a:pt x="160" y="134"/>
                  <a:pt x="160" y="128"/>
                </a:cubicBezTo>
                <a:cubicBezTo>
                  <a:pt x="160" y="122"/>
                  <a:pt x="155" y="117"/>
                  <a:pt x="149" y="117"/>
                </a:cubicBezTo>
                <a:cubicBezTo>
                  <a:pt x="143" y="117"/>
                  <a:pt x="138" y="122"/>
                  <a:pt x="138" y="128"/>
                </a:cubicBezTo>
                <a:cubicBezTo>
                  <a:pt x="138" y="134"/>
                  <a:pt x="143" y="138"/>
                  <a:pt x="149" y="138"/>
                </a:cubicBezTo>
                <a:close/>
                <a:moveTo>
                  <a:pt x="147" y="202"/>
                </a:moveTo>
                <a:cubicBezTo>
                  <a:pt x="130" y="288"/>
                  <a:pt x="130" y="288"/>
                  <a:pt x="130" y="288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51" y="202"/>
                  <a:pt x="151" y="202"/>
                  <a:pt x="151" y="202"/>
                </a:cubicBezTo>
                <a:lnTo>
                  <a:pt x="147" y="202"/>
                </a:lnTo>
                <a:close/>
                <a:moveTo>
                  <a:pt x="341" y="266"/>
                </a:moveTo>
                <a:cubicBezTo>
                  <a:pt x="384" y="266"/>
                  <a:pt x="384" y="266"/>
                  <a:pt x="384" y="266"/>
                </a:cubicBezTo>
                <a:cubicBezTo>
                  <a:pt x="384" y="202"/>
                  <a:pt x="384" y="202"/>
                  <a:pt x="384" y="202"/>
                </a:cubicBezTo>
                <a:cubicBezTo>
                  <a:pt x="341" y="202"/>
                  <a:pt x="341" y="202"/>
                  <a:pt x="341" y="202"/>
                </a:cubicBezTo>
                <a:lnTo>
                  <a:pt x="341" y="266"/>
                </a:lnTo>
                <a:close/>
                <a:moveTo>
                  <a:pt x="362" y="138"/>
                </a:moveTo>
                <a:cubicBezTo>
                  <a:pt x="368" y="138"/>
                  <a:pt x="373" y="134"/>
                  <a:pt x="373" y="128"/>
                </a:cubicBezTo>
                <a:cubicBezTo>
                  <a:pt x="373" y="122"/>
                  <a:pt x="368" y="117"/>
                  <a:pt x="362" y="117"/>
                </a:cubicBezTo>
                <a:cubicBezTo>
                  <a:pt x="356" y="117"/>
                  <a:pt x="352" y="122"/>
                  <a:pt x="352" y="128"/>
                </a:cubicBezTo>
                <a:cubicBezTo>
                  <a:pt x="352" y="134"/>
                  <a:pt x="356" y="138"/>
                  <a:pt x="362" y="138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30" y="128"/>
                </a:moveTo>
                <a:cubicBezTo>
                  <a:pt x="330" y="145"/>
                  <a:pt x="345" y="160"/>
                  <a:pt x="362" y="160"/>
                </a:cubicBezTo>
                <a:cubicBezTo>
                  <a:pt x="380" y="160"/>
                  <a:pt x="394" y="145"/>
                  <a:pt x="394" y="128"/>
                </a:cubicBezTo>
                <a:cubicBezTo>
                  <a:pt x="394" y="110"/>
                  <a:pt x="380" y="96"/>
                  <a:pt x="362" y="96"/>
                </a:cubicBezTo>
                <a:cubicBezTo>
                  <a:pt x="345" y="96"/>
                  <a:pt x="330" y="110"/>
                  <a:pt x="330" y="128"/>
                </a:cubicBezTo>
                <a:close/>
                <a:moveTo>
                  <a:pt x="224" y="128"/>
                </a:moveTo>
                <a:cubicBezTo>
                  <a:pt x="224" y="145"/>
                  <a:pt x="238" y="160"/>
                  <a:pt x="256" y="160"/>
                </a:cubicBezTo>
                <a:cubicBezTo>
                  <a:pt x="273" y="160"/>
                  <a:pt x="288" y="145"/>
                  <a:pt x="288" y="128"/>
                </a:cubicBezTo>
                <a:cubicBezTo>
                  <a:pt x="288" y="110"/>
                  <a:pt x="273" y="96"/>
                  <a:pt x="256" y="96"/>
                </a:cubicBezTo>
                <a:cubicBezTo>
                  <a:pt x="238" y="96"/>
                  <a:pt x="224" y="110"/>
                  <a:pt x="224" y="128"/>
                </a:cubicBezTo>
                <a:close/>
                <a:moveTo>
                  <a:pt x="117" y="128"/>
                </a:moveTo>
                <a:cubicBezTo>
                  <a:pt x="117" y="145"/>
                  <a:pt x="131" y="160"/>
                  <a:pt x="149" y="160"/>
                </a:cubicBezTo>
                <a:cubicBezTo>
                  <a:pt x="167" y="160"/>
                  <a:pt x="181" y="145"/>
                  <a:pt x="181" y="128"/>
                </a:cubicBezTo>
                <a:cubicBezTo>
                  <a:pt x="181" y="110"/>
                  <a:pt x="167" y="96"/>
                  <a:pt x="149" y="96"/>
                </a:cubicBezTo>
                <a:cubicBezTo>
                  <a:pt x="131" y="96"/>
                  <a:pt x="117" y="110"/>
                  <a:pt x="117" y="128"/>
                </a:cubicBezTo>
                <a:close/>
                <a:moveTo>
                  <a:pt x="191" y="296"/>
                </a:moveTo>
                <a:cubicBezTo>
                  <a:pt x="170" y="190"/>
                  <a:pt x="170" y="190"/>
                  <a:pt x="170" y="190"/>
                </a:cubicBezTo>
                <a:cubicBezTo>
                  <a:pt x="169" y="185"/>
                  <a:pt x="165" y="181"/>
                  <a:pt x="160" y="181"/>
                </a:cubicBezTo>
                <a:cubicBezTo>
                  <a:pt x="138" y="181"/>
                  <a:pt x="138" y="181"/>
                  <a:pt x="138" y="181"/>
                </a:cubicBezTo>
                <a:cubicBezTo>
                  <a:pt x="133" y="181"/>
                  <a:pt x="129" y="185"/>
                  <a:pt x="128" y="190"/>
                </a:cubicBezTo>
                <a:cubicBezTo>
                  <a:pt x="107" y="296"/>
                  <a:pt x="107" y="296"/>
                  <a:pt x="107" y="296"/>
                </a:cubicBezTo>
                <a:cubicBezTo>
                  <a:pt x="106" y="299"/>
                  <a:pt x="107" y="303"/>
                  <a:pt x="109" y="305"/>
                </a:cubicBezTo>
                <a:cubicBezTo>
                  <a:pt x="111" y="308"/>
                  <a:pt x="114" y="309"/>
                  <a:pt x="117" y="309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17" y="390"/>
                  <a:pt x="122" y="394"/>
                  <a:pt x="128" y="394"/>
                </a:cubicBezTo>
                <a:cubicBezTo>
                  <a:pt x="134" y="394"/>
                  <a:pt x="138" y="390"/>
                  <a:pt x="138" y="384"/>
                </a:cubicBezTo>
                <a:cubicBezTo>
                  <a:pt x="138" y="309"/>
                  <a:pt x="138" y="309"/>
                  <a:pt x="138" y="309"/>
                </a:cubicBezTo>
                <a:cubicBezTo>
                  <a:pt x="160" y="309"/>
                  <a:pt x="160" y="309"/>
                  <a:pt x="160" y="309"/>
                </a:cubicBezTo>
                <a:cubicBezTo>
                  <a:pt x="160" y="384"/>
                  <a:pt x="160" y="384"/>
                  <a:pt x="160" y="384"/>
                </a:cubicBezTo>
                <a:cubicBezTo>
                  <a:pt x="160" y="390"/>
                  <a:pt x="164" y="394"/>
                  <a:pt x="170" y="394"/>
                </a:cubicBezTo>
                <a:cubicBezTo>
                  <a:pt x="176" y="394"/>
                  <a:pt x="181" y="390"/>
                  <a:pt x="181" y="384"/>
                </a:cubicBezTo>
                <a:cubicBezTo>
                  <a:pt x="181" y="309"/>
                  <a:pt x="181" y="309"/>
                  <a:pt x="181" y="309"/>
                </a:cubicBezTo>
                <a:cubicBezTo>
                  <a:pt x="184" y="309"/>
                  <a:pt x="187" y="308"/>
                  <a:pt x="189" y="305"/>
                </a:cubicBezTo>
                <a:cubicBezTo>
                  <a:pt x="191" y="303"/>
                  <a:pt x="192" y="299"/>
                  <a:pt x="191" y="296"/>
                </a:cubicBezTo>
                <a:close/>
                <a:moveTo>
                  <a:pt x="298" y="296"/>
                </a:moveTo>
                <a:cubicBezTo>
                  <a:pt x="277" y="190"/>
                  <a:pt x="277" y="190"/>
                  <a:pt x="277" y="190"/>
                </a:cubicBezTo>
                <a:cubicBezTo>
                  <a:pt x="276" y="185"/>
                  <a:pt x="271" y="181"/>
                  <a:pt x="266" y="181"/>
                </a:cubicBezTo>
                <a:cubicBezTo>
                  <a:pt x="245" y="181"/>
                  <a:pt x="245" y="181"/>
                  <a:pt x="245" y="181"/>
                </a:cubicBezTo>
                <a:cubicBezTo>
                  <a:pt x="240" y="181"/>
                  <a:pt x="236" y="185"/>
                  <a:pt x="235" y="190"/>
                </a:cubicBezTo>
                <a:cubicBezTo>
                  <a:pt x="213" y="296"/>
                  <a:pt x="213" y="296"/>
                  <a:pt x="213" y="296"/>
                </a:cubicBezTo>
                <a:cubicBezTo>
                  <a:pt x="213" y="299"/>
                  <a:pt x="213" y="303"/>
                  <a:pt x="215" y="305"/>
                </a:cubicBezTo>
                <a:cubicBezTo>
                  <a:pt x="217" y="308"/>
                  <a:pt x="220" y="309"/>
                  <a:pt x="224" y="309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24" y="390"/>
                  <a:pt x="228" y="394"/>
                  <a:pt x="234" y="394"/>
                </a:cubicBezTo>
                <a:cubicBezTo>
                  <a:pt x="240" y="394"/>
                  <a:pt x="245" y="390"/>
                  <a:pt x="245" y="384"/>
                </a:cubicBezTo>
                <a:cubicBezTo>
                  <a:pt x="245" y="309"/>
                  <a:pt x="245" y="309"/>
                  <a:pt x="245" y="309"/>
                </a:cubicBezTo>
                <a:cubicBezTo>
                  <a:pt x="266" y="309"/>
                  <a:pt x="266" y="309"/>
                  <a:pt x="266" y="309"/>
                </a:cubicBezTo>
                <a:cubicBezTo>
                  <a:pt x="266" y="384"/>
                  <a:pt x="266" y="384"/>
                  <a:pt x="266" y="384"/>
                </a:cubicBezTo>
                <a:cubicBezTo>
                  <a:pt x="266" y="390"/>
                  <a:pt x="271" y="394"/>
                  <a:pt x="277" y="394"/>
                </a:cubicBezTo>
                <a:cubicBezTo>
                  <a:pt x="283" y="394"/>
                  <a:pt x="288" y="390"/>
                  <a:pt x="288" y="384"/>
                </a:cubicBezTo>
                <a:cubicBezTo>
                  <a:pt x="288" y="309"/>
                  <a:pt x="288" y="309"/>
                  <a:pt x="288" y="309"/>
                </a:cubicBezTo>
                <a:cubicBezTo>
                  <a:pt x="291" y="309"/>
                  <a:pt x="294" y="308"/>
                  <a:pt x="296" y="305"/>
                </a:cubicBezTo>
                <a:cubicBezTo>
                  <a:pt x="298" y="303"/>
                  <a:pt x="299" y="299"/>
                  <a:pt x="298" y="296"/>
                </a:cubicBezTo>
                <a:close/>
                <a:moveTo>
                  <a:pt x="405" y="192"/>
                </a:moveTo>
                <a:cubicBezTo>
                  <a:pt x="405" y="186"/>
                  <a:pt x="400" y="181"/>
                  <a:pt x="394" y="181"/>
                </a:cubicBezTo>
                <a:cubicBezTo>
                  <a:pt x="330" y="181"/>
                  <a:pt x="330" y="181"/>
                  <a:pt x="330" y="181"/>
                </a:cubicBezTo>
                <a:cubicBezTo>
                  <a:pt x="324" y="181"/>
                  <a:pt x="320" y="186"/>
                  <a:pt x="320" y="192"/>
                </a:cubicBezTo>
                <a:cubicBezTo>
                  <a:pt x="320" y="277"/>
                  <a:pt x="320" y="277"/>
                  <a:pt x="320" y="277"/>
                </a:cubicBezTo>
                <a:cubicBezTo>
                  <a:pt x="320" y="283"/>
                  <a:pt x="324" y="288"/>
                  <a:pt x="330" y="288"/>
                </a:cubicBezTo>
                <a:cubicBezTo>
                  <a:pt x="330" y="384"/>
                  <a:pt x="330" y="384"/>
                  <a:pt x="330" y="384"/>
                </a:cubicBezTo>
                <a:cubicBezTo>
                  <a:pt x="330" y="390"/>
                  <a:pt x="335" y="394"/>
                  <a:pt x="341" y="394"/>
                </a:cubicBezTo>
                <a:cubicBezTo>
                  <a:pt x="347" y="394"/>
                  <a:pt x="352" y="390"/>
                  <a:pt x="352" y="384"/>
                </a:cubicBezTo>
                <a:cubicBezTo>
                  <a:pt x="352" y="288"/>
                  <a:pt x="352" y="288"/>
                  <a:pt x="352" y="288"/>
                </a:cubicBezTo>
                <a:cubicBezTo>
                  <a:pt x="373" y="288"/>
                  <a:pt x="373" y="288"/>
                  <a:pt x="373" y="288"/>
                </a:cubicBezTo>
                <a:cubicBezTo>
                  <a:pt x="373" y="384"/>
                  <a:pt x="373" y="384"/>
                  <a:pt x="373" y="384"/>
                </a:cubicBezTo>
                <a:cubicBezTo>
                  <a:pt x="373" y="390"/>
                  <a:pt x="378" y="394"/>
                  <a:pt x="384" y="394"/>
                </a:cubicBezTo>
                <a:cubicBezTo>
                  <a:pt x="390" y="394"/>
                  <a:pt x="394" y="390"/>
                  <a:pt x="394" y="384"/>
                </a:cubicBezTo>
                <a:cubicBezTo>
                  <a:pt x="394" y="288"/>
                  <a:pt x="394" y="288"/>
                  <a:pt x="394" y="288"/>
                </a:cubicBezTo>
                <a:cubicBezTo>
                  <a:pt x="400" y="288"/>
                  <a:pt x="405" y="283"/>
                  <a:pt x="405" y="277"/>
                </a:cubicBezTo>
                <a:lnTo>
                  <a:pt x="405" y="1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4" name="Freeform 207"/>
          <p:cNvSpPr>
            <a:spLocks noChangeAspect="1" noEditPoints="1"/>
          </p:cNvSpPr>
          <p:nvPr/>
        </p:nvSpPr>
        <p:spPr bwMode="auto">
          <a:xfrm>
            <a:off x="7505973" y="2056954"/>
            <a:ext cx="686002" cy="656638"/>
          </a:xfrm>
          <a:custGeom>
            <a:avLst/>
            <a:gdLst>
              <a:gd name="T0" fmla="*/ 149 w 512"/>
              <a:gd name="T1" fmla="*/ 266 h 512"/>
              <a:gd name="T2" fmla="*/ 142 w 512"/>
              <a:gd name="T3" fmla="*/ 267 h 512"/>
              <a:gd name="T4" fmla="*/ 178 w 512"/>
              <a:gd name="T5" fmla="*/ 160 h 512"/>
              <a:gd name="T6" fmla="*/ 333 w 512"/>
              <a:gd name="T7" fmla="*/ 160 h 512"/>
              <a:gd name="T8" fmla="*/ 369 w 512"/>
              <a:gd name="T9" fmla="*/ 267 h 512"/>
              <a:gd name="T10" fmla="*/ 362 w 512"/>
              <a:gd name="T11" fmla="*/ 266 h 512"/>
              <a:gd name="T12" fmla="*/ 149 w 512"/>
              <a:gd name="T13" fmla="*/ 266 h 512"/>
              <a:gd name="T14" fmla="*/ 373 w 512"/>
              <a:gd name="T15" fmla="*/ 299 h 512"/>
              <a:gd name="T16" fmla="*/ 373 w 512"/>
              <a:gd name="T17" fmla="*/ 341 h 512"/>
              <a:gd name="T18" fmla="*/ 362 w 512"/>
              <a:gd name="T19" fmla="*/ 352 h 512"/>
              <a:gd name="T20" fmla="*/ 149 w 512"/>
              <a:gd name="T21" fmla="*/ 352 h 512"/>
              <a:gd name="T22" fmla="*/ 138 w 512"/>
              <a:gd name="T23" fmla="*/ 341 h 512"/>
              <a:gd name="T24" fmla="*/ 138 w 512"/>
              <a:gd name="T25" fmla="*/ 299 h 512"/>
              <a:gd name="T26" fmla="*/ 149 w 512"/>
              <a:gd name="T27" fmla="*/ 288 h 512"/>
              <a:gd name="T28" fmla="*/ 362 w 512"/>
              <a:gd name="T29" fmla="*/ 288 h 512"/>
              <a:gd name="T30" fmla="*/ 373 w 512"/>
              <a:gd name="T31" fmla="*/ 299 h 512"/>
              <a:gd name="T32" fmla="*/ 309 w 512"/>
              <a:gd name="T33" fmla="*/ 320 h 512"/>
              <a:gd name="T34" fmla="*/ 298 w 512"/>
              <a:gd name="T35" fmla="*/ 309 h 512"/>
              <a:gd name="T36" fmla="*/ 288 w 512"/>
              <a:gd name="T37" fmla="*/ 320 h 512"/>
              <a:gd name="T38" fmla="*/ 298 w 512"/>
              <a:gd name="T39" fmla="*/ 330 h 512"/>
              <a:gd name="T40" fmla="*/ 309 w 512"/>
              <a:gd name="T41" fmla="*/ 320 h 512"/>
              <a:gd name="T42" fmla="*/ 352 w 512"/>
              <a:gd name="T43" fmla="*/ 320 h 512"/>
              <a:gd name="T44" fmla="*/ 341 w 512"/>
              <a:gd name="T45" fmla="*/ 309 h 512"/>
              <a:gd name="T46" fmla="*/ 330 w 512"/>
              <a:gd name="T47" fmla="*/ 320 h 512"/>
              <a:gd name="T48" fmla="*/ 341 w 512"/>
              <a:gd name="T49" fmla="*/ 330 h 512"/>
              <a:gd name="T50" fmla="*/ 352 w 512"/>
              <a:gd name="T51" fmla="*/ 320 h 512"/>
              <a:gd name="T52" fmla="*/ 512 w 512"/>
              <a:gd name="T53" fmla="*/ 256 h 512"/>
              <a:gd name="T54" fmla="*/ 256 w 512"/>
              <a:gd name="T55" fmla="*/ 512 h 512"/>
              <a:gd name="T56" fmla="*/ 0 w 512"/>
              <a:gd name="T57" fmla="*/ 256 h 512"/>
              <a:gd name="T58" fmla="*/ 256 w 512"/>
              <a:gd name="T59" fmla="*/ 0 h 512"/>
              <a:gd name="T60" fmla="*/ 512 w 512"/>
              <a:gd name="T61" fmla="*/ 256 h 512"/>
              <a:gd name="T62" fmla="*/ 394 w 512"/>
              <a:gd name="T63" fmla="*/ 277 h 512"/>
              <a:gd name="T64" fmla="*/ 394 w 512"/>
              <a:gd name="T65" fmla="*/ 274 h 512"/>
              <a:gd name="T66" fmla="*/ 351 w 512"/>
              <a:gd name="T67" fmla="*/ 146 h 512"/>
              <a:gd name="T68" fmla="*/ 351 w 512"/>
              <a:gd name="T69" fmla="*/ 145 h 512"/>
              <a:gd name="T70" fmla="*/ 341 w 512"/>
              <a:gd name="T71" fmla="*/ 138 h 512"/>
              <a:gd name="T72" fmla="*/ 170 w 512"/>
              <a:gd name="T73" fmla="*/ 138 h 512"/>
              <a:gd name="T74" fmla="*/ 160 w 512"/>
              <a:gd name="T75" fmla="*/ 145 h 512"/>
              <a:gd name="T76" fmla="*/ 160 w 512"/>
              <a:gd name="T77" fmla="*/ 146 h 512"/>
              <a:gd name="T78" fmla="*/ 118 w 512"/>
              <a:gd name="T79" fmla="*/ 274 h 512"/>
              <a:gd name="T80" fmla="*/ 117 w 512"/>
              <a:gd name="T81" fmla="*/ 277 h 512"/>
              <a:gd name="T82" fmla="*/ 117 w 512"/>
              <a:gd name="T83" fmla="*/ 298 h 512"/>
              <a:gd name="T84" fmla="*/ 117 w 512"/>
              <a:gd name="T85" fmla="*/ 298 h 512"/>
              <a:gd name="T86" fmla="*/ 117 w 512"/>
              <a:gd name="T87" fmla="*/ 299 h 512"/>
              <a:gd name="T88" fmla="*/ 117 w 512"/>
              <a:gd name="T89" fmla="*/ 341 h 512"/>
              <a:gd name="T90" fmla="*/ 149 w 512"/>
              <a:gd name="T91" fmla="*/ 373 h 512"/>
              <a:gd name="T92" fmla="*/ 362 w 512"/>
              <a:gd name="T93" fmla="*/ 373 h 512"/>
              <a:gd name="T94" fmla="*/ 394 w 512"/>
              <a:gd name="T95" fmla="*/ 341 h 512"/>
              <a:gd name="T96" fmla="*/ 394 w 512"/>
              <a:gd name="T97" fmla="*/ 299 h 512"/>
              <a:gd name="T98" fmla="*/ 394 w 512"/>
              <a:gd name="T99" fmla="*/ 298 h 512"/>
              <a:gd name="T100" fmla="*/ 394 w 512"/>
              <a:gd name="T101" fmla="*/ 298 h 512"/>
              <a:gd name="T102" fmla="*/ 394 w 512"/>
              <a:gd name="T103" fmla="*/ 27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512">
                <a:moveTo>
                  <a:pt x="149" y="266"/>
                </a:moveTo>
                <a:cubicBezTo>
                  <a:pt x="147" y="266"/>
                  <a:pt x="144" y="267"/>
                  <a:pt x="142" y="267"/>
                </a:cubicBezTo>
                <a:cubicBezTo>
                  <a:pt x="178" y="160"/>
                  <a:pt x="178" y="160"/>
                  <a:pt x="178" y="160"/>
                </a:cubicBezTo>
                <a:cubicBezTo>
                  <a:pt x="333" y="160"/>
                  <a:pt x="333" y="160"/>
                  <a:pt x="333" y="160"/>
                </a:cubicBezTo>
                <a:cubicBezTo>
                  <a:pt x="369" y="267"/>
                  <a:pt x="369" y="267"/>
                  <a:pt x="369" y="267"/>
                </a:cubicBezTo>
                <a:cubicBezTo>
                  <a:pt x="367" y="267"/>
                  <a:pt x="365" y="266"/>
                  <a:pt x="362" y="266"/>
                </a:cubicBezTo>
                <a:lnTo>
                  <a:pt x="149" y="266"/>
                </a:lnTo>
                <a:close/>
                <a:moveTo>
                  <a:pt x="373" y="299"/>
                </a:moveTo>
                <a:cubicBezTo>
                  <a:pt x="373" y="341"/>
                  <a:pt x="373" y="341"/>
                  <a:pt x="373" y="341"/>
                </a:cubicBezTo>
                <a:cubicBezTo>
                  <a:pt x="373" y="347"/>
                  <a:pt x="368" y="352"/>
                  <a:pt x="362" y="352"/>
                </a:cubicBezTo>
                <a:cubicBezTo>
                  <a:pt x="149" y="352"/>
                  <a:pt x="149" y="352"/>
                  <a:pt x="149" y="352"/>
                </a:cubicBezTo>
                <a:cubicBezTo>
                  <a:pt x="143" y="352"/>
                  <a:pt x="138" y="347"/>
                  <a:pt x="138" y="341"/>
                </a:cubicBezTo>
                <a:cubicBezTo>
                  <a:pt x="138" y="299"/>
                  <a:pt x="138" y="299"/>
                  <a:pt x="138" y="299"/>
                </a:cubicBezTo>
                <a:cubicBezTo>
                  <a:pt x="138" y="293"/>
                  <a:pt x="143" y="288"/>
                  <a:pt x="149" y="288"/>
                </a:cubicBezTo>
                <a:cubicBezTo>
                  <a:pt x="362" y="288"/>
                  <a:pt x="362" y="288"/>
                  <a:pt x="362" y="288"/>
                </a:cubicBezTo>
                <a:cubicBezTo>
                  <a:pt x="368" y="288"/>
                  <a:pt x="373" y="293"/>
                  <a:pt x="373" y="299"/>
                </a:cubicBezTo>
                <a:close/>
                <a:moveTo>
                  <a:pt x="309" y="320"/>
                </a:moveTo>
                <a:cubicBezTo>
                  <a:pt x="309" y="314"/>
                  <a:pt x="304" y="309"/>
                  <a:pt x="298" y="309"/>
                </a:cubicBezTo>
                <a:cubicBezTo>
                  <a:pt x="292" y="309"/>
                  <a:pt x="288" y="314"/>
                  <a:pt x="288" y="320"/>
                </a:cubicBezTo>
                <a:cubicBezTo>
                  <a:pt x="288" y="326"/>
                  <a:pt x="292" y="330"/>
                  <a:pt x="298" y="330"/>
                </a:cubicBezTo>
                <a:cubicBezTo>
                  <a:pt x="304" y="330"/>
                  <a:pt x="309" y="326"/>
                  <a:pt x="309" y="320"/>
                </a:cubicBezTo>
                <a:close/>
                <a:moveTo>
                  <a:pt x="352" y="320"/>
                </a:moveTo>
                <a:cubicBezTo>
                  <a:pt x="352" y="314"/>
                  <a:pt x="347" y="309"/>
                  <a:pt x="341" y="309"/>
                </a:cubicBezTo>
                <a:cubicBezTo>
                  <a:pt x="335" y="309"/>
                  <a:pt x="330" y="314"/>
                  <a:pt x="330" y="320"/>
                </a:cubicBezTo>
                <a:cubicBezTo>
                  <a:pt x="330" y="326"/>
                  <a:pt x="335" y="330"/>
                  <a:pt x="341" y="330"/>
                </a:cubicBezTo>
                <a:cubicBezTo>
                  <a:pt x="347" y="330"/>
                  <a:pt x="352" y="326"/>
                  <a:pt x="352" y="320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277"/>
                </a:moveTo>
                <a:cubicBezTo>
                  <a:pt x="394" y="276"/>
                  <a:pt x="394" y="275"/>
                  <a:pt x="394" y="274"/>
                </a:cubicBezTo>
                <a:cubicBezTo>
                  <a:pt x="351" y="146"/>
                  <a:pt x="351" y="146"/>
                  <a:pt x="351" y="146"/>
                </a:cubicBezTo>
                <a:cubicBezTo>
                  <a:pt x="351" y="145"/>
                  <a:pt x="351" y="145"/>
                  <a:pt x="351" y="145"/>
                </a:cubicBezTo>
                <a:cubicBezTo>
                  <a:pt x="349" y="141"/>
                  <a:pt x="346" y="138"/>
                  <a:pt x="341" y="138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66" y="138"/>
                  <a:pt x="162" y="141"/>
                  <a:pt x="160" y="145"/>
                </a:cubicBezTo>
                <a:cubicBezTo>
                  <a:pt x="160" y="145"/>
                  <a:pt x="160" y="145"/>
                  <a:pt x="160" y="146"/>
                </a:cubicBezTo>
                <a:cubicBezTo>
                  <a:pt x="118" y="274"/>
                  <a:pt x="118" y="274"/>
                  <a:pt x="118" y="274"/>
                </a:cubicBezTo>
                <a:cubicBezTo>
                  <a:pt x="117" y="275"/>
                  <a:pt x="117" y="276"/>
                  <a:pt x="117" y="277"/>
                </a:cubicBezTo>
                <a:cubicBezTo>
                  <a:pt x="117" y="298"/>
                  <a:pt x="117" y="298"/>
                  <a:pt x="117" y="298"/>
                </a:cubicBezTo>
                <a:cubicBezTo>
                  <a:pt x="117" y="298"/>
                  <a:pt x="117" y="298"/>
                  <a:pt x="117" y="298"/>
                </a:cubicBezTo>
                <a:cubicBezTo>
                  <a:pt x="117" y="298"/>
                  <a:pt x="117" y="298"/>
                  <a:pt x="117" y="299"/>
                </a:cubicBezTo>
                <a:cubicBezTo>
                  <a:pt x="117" y="341"/>
                  <a:pt x="117" y="341"/>
                  <a:pt x="117" y="341"/>
                </a:cubicBezTo>
                <a:cubicBezTo>
                  <a:pt x="117" y="359"/>
                  <a:pt x="131" y="373"/>
                  <a:pt x="149" y="373"/>
                </a:cubicBezTo>
                <a:cubicBezTo>
                  <a:pt x="362" y="373"/>
                  <a:pt x="362" y="373"/>
                  <a:pt x="362" y="373"/>
                </a:cubicBezTo>
                <a:cubicBezTo>
                  <a:pt x="380" y="373"/>
                  <a:pt x="394" y="359"/>
                  <a:pt x="394" y="341"/>
                </a:cubicBezTo>
                <a:cubicBezTo>
                  <a:pt x="394" y="299"/>
                  <a:pt x="394" y="299"/>
                  <a:pt x="394" y="299"/>
                </a:cubicBezTo>
                <a:cubicBezTo>
                  <a:pt x="394" y="298"/>
                  <a:pt x="394" y="298"/>
                  <a:pt x="394" y="298"/>
                </a:cubicBezTo>
                <a:cubicBezTo>
                  <a:pt x="394" y="298"/>
                  <a:pt x="394" y="298"/>
                  <a:pt x="394" y="298"/>
                </a:cubicBezTo>
                <a:lnTo>
                  <a:pt x="394" y="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" name="Freeform 783"/>
          <p:cNvSpPr>
            <a:spLocks noChangeAspect="1" noEditPoints="1"/>
          </p:cNvSpPr>
          <p:nvPr/>
        </p:nvSpPr>
        <p:spPr bwMode="auto">
          <a:xfrm>
            <a:off x="6614884" y="2049614"/>
            <a:ext cx="688900" cy="661352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88 w 512"/>
              <a:gd name="T11" fmla="*/ 266 h 512"/>
              <a:gd name="T12" fmla="*/ 280 w 512"/>
              <a:gd name="T13" fmla="*/ 263 h 512"/>
              <a:gd name="T14" fmla="*/ 266 w 512"/>
              <a:gd name="T15" fmla="*/ 249 h 512"/>
              <a:gd name="T16" fmla="*/ 266 w 512"/>
              <a:gd name="T17" fmla="*/ 373 h 512"/>
              <a:gd name="T18" fmla="*/ 256 w 512"/>
              <a:gd name="T19" fmla="*/ 384 h 512"/>
              <a:gd name="T20" fmla="*/ 245 w 512"/>
              <a:gd name="T21" fmla="*/ 373 h 512"/>
              <a:gd name="T22" fmla="*/ 245 w 512"/>
              <a:gd name="T23" fmla="*/ 249 h 512"/>
              <a:gd name="T24" fmla="*/ 231 w 512"/>
              <a:gd name="T25" fmla="*/ 263 h 512"/>
              <a:gd name="T26" fmla="*/ 216 w 512"/>
              <a:gd name="T27" fmla="*/ 263 h 512"/>
              <a:gd name="T28" fmla="*/ 216 w 512"/>
              <a:gd name="T29" fmla="*/ 248 h 512"/>
              <a:gd name="T30" fmla="*/ 248 w 512"/>
              <a:gd name="T31" fmla="*/ 216 h 512"/>
              <a:gd name="T32" fmla="*/ 252 w 512"/>
              <a:gd name="T33" fmla="*/ 214 h 512"/>
              <a:gd name="T34" fmla="*/ 260 w 512"/>
              <a:gd name="T35" fmla="*/ 214 h 512"/>
              <a:gd name="T36" fmla="*/ 263 w 512"/>
              <a:gd name="T37" fmla="*/ 216 h 512"/>
              <a:gd name="T38" fmla="*/ 295 w 512"/>
              <a:gd name="T39" fmla="*/ 248 h 512"/>
              <a:gd name="T40" fmla="*/ 295 w 512"/>
              <a:gd name="T41" fmla="*/ 263 h 512"/>
              <a:gd name="T42" fmla="*/ 288 w 512"/>
              <a:gd name="T43" fmla="*/ 266 h 512"/>
              <a:gd name="T44" fmla="*/ 362 w 512"/>
              <a:gd name="T45" fmla="*/ 320 h 512"/>
              <a:gd name="T46" fmla="*/ 309 w 512"/>
              <a:gd name="T47" fmla="*/ 320 h 512"/>
              <a:gd name="T48" fmla="*/ 298 w 512"/>
              <a:gd name="T49" fmla="*/ 309 h 512"/>
              <a:gd name="T50" fmla="*/ 309 w 512"/>
              <a:gd name="T51" fmla="*/ 298 h 512"/>
              <a:gd name="T52" fmla="*/ 362 w 512"/>
              <a:gd name="T53" fmla="*/ 298 h 512"/>
              <a:gd name="T54" fmla="*/ 394 w 512"/>
              <a:gd name="T55" fmla="*/ 266 h 512"/>
              <a:gd name="T56" fmla="*/ 362 w 512"/>
              <a:gd name="T57" fmla="*/ 234 h 512"/>
              <a:gd name="T58" fmla="*/ 351 w 512"/>
              <a:gd name="T59" fmla="*/ 238 h 512"/>
              <a:gd name="T60" fmla="*/ 339 w 512"/>
              <a:gd name="T61" fmla="*/ 237 h 512"/>
              <a:gd name="T62" fmla="*/ 335 w 512"/>
              <a:gd name="T63" fmla="*/ 227 h 512"/>
              <a:gd name="T64" fmla="*/ 336 w 512"/>
              <a:gd name="T65" fmla="*/ 222 h 512"/>
              <a:gd name="T66" fmla="*/ 337 w 512"/>
              <a:gd name="T67" fmla="*/ 214 h 512"/>
              <a:gd name="T68" fmla="*/ 272 w 512"/>
              <a:gd name="T69" fmla="*/ 149 h 512"/>
              <a:gd name="T70" fmla="*/ 207 w 512"/>
              <a:gd name="T71" fmla="*/ 201 h 512"/>
              <a:gd name="T72" fmla="*/ 201 w 512"/>
              <a:gd name="T73" fmla="*/ 208 h 512"/>
              <a:gd name="T74" fmla="*/ 191 w 512"/>
              <a:gd name="T75" fmla="*/ 207 h 512"/>
              <a:gd name="T76" fmla="*/ 167 w 512"/>
              <a:gd name="T77" fmla="*/ 199 h 512"/>
              <a:gd name="T78" fmla="*/ 117 w 512"/>
              <a:gd name="T79" fmla="*/ 249 h 512"/>
              <a:gd name="T80" fmla="*/ 167 w 512"/>
              <a:gd name="T81" fmla="*/ 298 h 512"/>
              <a:gd name="T82" fmla="*/ 202 w 512"/>
              <a:gd name="T83" fmla="*/ 298 h 512"/>
              <a:gd name="T84" fmla="*/ 213 w 512"/>
              <a:gd name="T85" fmla="*/ 309 h 512"/>
              <a:gd name="T86" fmla="*/ 202 w 512"/>
              <a:gd name="T87" fmla="*/ 320 h 512"/>
              <a:gd name="T88" fmla="*/ 167 w 512"/>
              <a:gd name="T89" fmla="*/ 320 h 512"/>
              <a:gd name="T90" fmla="*/ 96 w 512"/>
              <a:gd name="T91" fmla="*/ 249 h 512"/>
              <a:gd name="T92" fmla="*/ 167 w 512"/>
              <a:gd name="T93" fmla="*/ 178 h 512"/>
              <a:gd name="T94" fmla="*/ 190 w 512"/>
              <a:gd name="T95" fmla="*/ 183 h 512"/>
              <a:gd name="T96" fmla="*/ 272 w 512"/>
              <a:gd name="T97" fmla="*/ 128 h 512"/>
              <a:gd name="T98" fmla="*/ 358 w 512"/>
              <a:gd name="T99" fmla="*/ 213 h 512"/>
              <a:gd name="T100" fmla="*/ 362 w 512"/>
              <a:gd name="T101" fmla="*/ 213 h 512"/>
              <a:gd name="T102" fmla="*/ 416 w 512"/>
              <a:gd name="T103" fmla="*/ 266 h 512"/>
              <a:gd name="T104" fmla="*/ 362 w 512"/>
              <a:gd name="T105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88" y="266"/>
                </a:moveTo>
                <a:cubicBezTo>
                  <a:pt x="285" y="266"/>
                  <a:pt x="282" y="265"/>
                  <a:pt x="280" y="263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66" y="373"/>
                  <a:pt x="266" y="373"/>
                  <a:pt x="266" y="373"/>
                </a:cubicBezTo>
                <a:cubicBezTo>
                  <a:pt x="266" y="379"/>
                  <a:pt x="262" y="384"/>
                  <a:pt x="256" y="384"/>
                </a:cubicBezTo>
                <a:cubicBezTo>
                  <a:pt x="250" y="384"/>
                  <a:pt x="245" y="379"/>
                  <a:pt x="245" y="373"/>
                </a:cubicBezTo>
                <a:cubicBezTo>
                  <a:pt x="245" y="249"/>
                  <a:pt x="245" y="249"/>
                  <a:pt x="245" y="249"/>
                </a:cubicBezTo>
                <a:cubicBezTo>
                  <a:pt x="231" y="263"/>
                  <a:pt x="231" y="263"/>
                  <a:pt x="231" y="263"/>
                </a:cubicBezTo>
                <a:cubicBezTo>
                  <a:pt x="227" y="267"/>
                  <a:pt x="220" y="267"/>
                  <a:pt x="216" y="263"/>
                </a:cubicBezTo>
                <a:cubicBezTo>
                  <a:pt x="212" y="259"/>
                  <a:pt x="212" y="252"/>
                  <a:pt x="216" y="248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49" y="215"/>
                  <a:pt x="250" y="214"/>
                  <a:pt x="252" y="214"/>
                </a:cubicBezTo>
                <a:cubicBezTo>
                  <a:pt x="254" y="213"/>
                  <a:pt x="257" y="213"/>
                  <a:pt x="260" y="214"/>
                </a:cubicBezTo>
                <a:cubicBezTo>
                  <a:pt x="261" y="214"/>
                  <a:pt x="262" y="215"/>
                  <a:pt x="263" y="216"/>
                </a:cubicBezTo>
                <a:cubicBezTo>
                  <a:pt x="295" y="248"/>
                  <a:pt x="295" y="248"/>
                  <a:pt x="295" y="248"/>
                </a:cubicBezTo>
                <a:cubicBezTo>
                  <a:pt x="299" y="252"/>
                  <a:pt x="299" y="259"/>
                  <a:pt x="295" y="263"/>
                </a:cubicBezTo>
                <a:cubicBezTo>
                  <a:pt x="293" y="265"/>
                  <a:pt x="290" y="266"/>
                  <a:pt x="288" y="266"/>
                </a:cubicBezTo>
                <a:close/>
                <a:moveTo>
                  <a:pt x="362" y="320"/>
                </a:moveTo>
                <a:cubicBezTo>
                  <a:pt x="309" y="320"/>
                  <a:pt x="309" y="320"/>
                  <a:pt x="309" y="320"/>
                </a:cubicBezTo>
                <a:cubicBezTo>
                  <a:pt x="303" y="320"/>
                  <a:pt x="298" y="315"/>
                  <a:pt x="298" y="309"/>
                </a:cubicBezTo>
                <a:cubicBezTo>
                  <a:pt x="298" y="303"/>
                  <a:pt x="303" y="298"/>
                  <a:pt x="309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80" y="298"/>
                  <a:pt x="394" y="284"/>
                  <a:pt x="394" y="266"/>
                </a:cubicBezTo>
                <a:cubicBezTo>
                  <a:pt x="394" y="249"/>
                  <a:pt x="380" y="234"/>
                  <a:pt x="362" y="234"/>
                </a:cubicBezTo>
                <a:cubicBezTo>
                  <a:pt x="361" y="234"/>
                  <a:pt x="357" y="235"/>
                  <a:pt x="351" y="238"/>
                </a:cubicBezTo>
                <a:cubicBezTo>
                  <a:pt x="347" y="240"/>
                  <a:pt x="343" y="240"/>
                  <a:pt x="339" y="237"/>
                </a:cubicBezTo>
                <a:cubicBezTo>
                  <a:pt x="336" y="235"/>
                  <a:pt x="334" y="231"/>
                  <a:pt x="335" y="227"/>
                </a:cubicBezTo>
                <a:cubicBezTo>
                  <a:pt x="336" y="225"/>
                  <a:pt x="336" y="224"/>
                  <a:pt x="336" y="222"/>
                </a:cubicBezTo>
                <a:cubicBezTo>
                  <a:pt x="336" y="219"/>
                  <a:pt x="337" y="217"/>
                  <a:pt x="337" y="214"/>
                </a:cubicBezTo>
                <a:cubicBezTo>
                  <a:pt x="337" y="178"/>
                  <a:pt x="308" y="149"/>
                  <a:pt x="272" y="149"/>
                </a:cubicBezTo>
                <a:cubicBezTo>
                  <a:pt x="241" y="149"/>
                  <a:pt x="213" y="171"/>
                  <a:pt x="207" y="201"/>
                </a:cubicBezTo>
                <a:cubicBezTo>
                  <a:pt x="206" y="204"/>
                  <a:pt x="204" y="207"/>
                  <a:pt x="201" y="208"/>
                </a:cubicBezTo>
                <a:cubicBezTo>
                  <a:pt x="197" y="210"/>
                  <a:pt x="194" y="209"/>
                  <a:pt x="191" y="207"/>
                </a:cubicBezTo>
                <a:cubicBezTo>
                  <a:pt x="183" y="202"/>
                  <a:pt x="176" y="199"/>
                  <a:pt x="167" y="199"/>
                </a:cubicBezTo>
                <a:cubicBezTo>
                  <a:pt x="139" y="199"/>
                  <a:pt x="117" y="221"/>
                  <a:pt x="117" y="249"/>
                </a:cubicBezTo>
                <a:cubicBezTo>
                  <a:pt x="117" y="276"/>
                  <a:pt x="139" y="298"/>
                  <a:pt x="167" y="298"/>
                </a:cubicBezTo>
                <a:cubicBezTo>
                  <a:pt x="202" y="298"/>
                  <a:pt x="202" y="298"/>
                  <a:pt x="202" y="298"/>
                </a:cubicBezTo>
                <a:cubicBezTo>
                  <a:pt x="208" y="298"/>
                  <a:pt x="213" y="303"/>
                  <a:pt x="213" y="309"/>
                </a:cubicBezTo>
                <a:cubicBezTo>
                  <a:pt x="213" y="315"/>
                  <a:pt x="208" y="320"/>
                  <a:pt x="202" y="320"/>
                </a:cubicBezTo>
                <a:cubicBezTo>
                  <a:pt x="167" y="320"/>
                  <a:pt x="167" y="320"/>
                  <a:pt x="167" y="320"/>
                </a:cubicBezTo>
                <a:cubicBezTo>
                  <a:pt x="127" y="320"/>
                  <a:pt x="96" y="288"/>
                  <a:pt x="96" y="249"/>
                </a:cubicBezTo>
                <a:cubicBezTo>
                  <a:pt x="96" y="210"/>
                  <a:pt x="127" y="178"/>
                  <a:pt x="167" y="178"/>
                </a:cubicBezTo>
                <a:cubicBezTo>
                  <a:pt x="176" y="178"/>
                  <a:pt x="183" y="180"/>
                  <a:pt x="190" y="183"/>
                </a:cubicBezTo>
                <a:cubicBezTo>
                  <a:pt x="203" y="150"/>
                  <a:pt x="235" y="128"/>
                  <a:pt x="272" y="128"/>
                </a:cubicBezTo>
                <a:cubicBezTo>
                  <a:pt x="319" y="128"/>
                  <a:pt x="358" y="166"/>
                  <a:pt x="358" y="213"/>
                </a:cubicBezTo>
                <a:cubicBezTo>
                  <a:pt x="360" y="213"/>
                  <a:pt x="361" y="213"/>
                  <a:pt x="362" y="213"/>
                </a:cubicBezTo>
                <a:cubicBezTo>
                  <a:pt x="392" y="213"/>
                  <a:pt x="416" y="237"/>
                  <a:pt x="416" y="266"/>
                </a:cubicBezTo>
                <a:cubicBezTo>
                  <a:pt x="416" y="296"/>
                  <a:pt x="392" y="320"/>
                  <a:pt x="362" y="3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50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16" name="Group 362"/>
          <p:cNvGrpSpPr>
            <a:grpSpLocks noChangeAspect="1"/>
          </p:cNvGrpSpPr>
          <p:nvPr/>
        </p:nvGrpSpPr>
        <p:grpSpPr bwMode="auto">
          <a:xfrm>
            <a:off x="4859679" y="2044918"/>
            <a:ext cx="683990" cy="656638"/>
            <a:chOff x="6240" y="1538"/>
            <a:chExt cx="340" cy="340"/>
          </a:xfrm>
          <a:solidFill>
            <a:schemeClr val="accent1"/>
          </a:solidFill>
        </p:grpSpPr>
        <p:sp>
          <p:nvSpPr>
            <p:cNvPr id="17" name="Freeform 363"/>
            <p:cNvSpPr>
              <a:spLocks/>
            </p:cNvSpPr>
            <p:nvPr/>
          </p:nvSpPr>
          <p:spPr bwMode="auto">
            <a:xfrm>
              <a:off x="6332" y="1729"/>
              <a:ext cx="156" cy="35"/>
            </a:xfrm>
            <a:custGeom>
              <a:avLst/>
              <a:gdLst>
                <a:gd name="T0" fmla="*/ 160 w 235"/>
                <a:gd name="T1" fmla="*/ 32 h 53"/>
                <a:gd name="T2" fmla="*/ 75 w 235"/>
                <a:gd name="T3" fmla="*/ 32 h 53"/>
                <a:gd name="T4" fmla="*/ 44 w 235"/>
                <a:gd name="T5" fmla="*/ 0 h 53"/>
                <a:gd name="T6" fmla="*/ 0 w 235"/>
                <a:gd name="T7" fmla="*/ 0 h 53"/>
                <a:gd name="T8" fmla="*/ 0 w 235"/>
                <a:gd name="T9" fmla="*/ 53 h 53"/>
                <a:gd name="T10" fmla="*/ 235 w 235"/>
                <a:gd name="T11" fmla="*/ 53 h 53"/>
                <a:gd name="T12" fmla="*/ 235 w 235"/>
                <a:gd name="T13" fmla="*/ 0 h 53"/>
                <a:gd name="T14" fmla="*/ 191 w 235"/>
                <a:gd name="T15" fmla="*/ 0 h 53"/>
                <a:gd name="T16" fmla="*/ 160 w 235"/>
                <a:gd name="T1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53">
                  <a:moveTo>
                    <a:pt x="160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60" y="32"/>
                    <a:pt x="48" y="18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35" y="53"/>
                    <a:pt x="235" y="53"/>
                    <a:pt x="235" y="53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88" y="18"/>
                    <a:pt x="175" y="32"/>
                    <a:pt x="16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" name="Freeform 364"/>
            <p:cNvSpPr>
              <a:spLocks noEditPoints="1"/>
            </p:cNvSpPr>
            <p:nvPr/>
          </p:nvSpPr>
          <p:spPr bwMode="auto">
            <a:xfrm>
              <a:off x="6240" y="1538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94 w 512"/>
                <a:gd name="T11" fmla="*/ 352 h 512"/>
                <a:gd name="T12" fmla="*/ 384 w 512"/>
                <a:gd name="T13" fmla="*/ 362 h 512"/>
                <a:gd name="T14" fmla="*/ 128 w 512"/>
                <a:gd name="T15" fmla="*/ 362 h 512"/>
                <a:gd name="T16" fmla="*/ 117 w 512"/>
                <a:gd name="T17" fmla="*/ 352 h 512"/>
                <a:gd name="T18" fmla="*/ 117 w 512"/>
                <a:gd name="T19" fmla="*/ 277 h 512"/>
                <a:gd name="T20" fmla="*/ 117 w 512"/>
                <a:gd name="T21" fmla="*/ 275 h 512"/>
                <a:gd name="T22" fmla="*/ 118 w 512"/>
                <a:gd name="T23" fmla="*/ 273 h 512"/>
                <a:gd name="T24" fmla="*/ 171 w 512"/>
                <a:gd name="T25" fmla="*/ 134 h 512"/>
                <a:gd name="T26" fmla="*/ 181 w 512"/>
                <a:gd name="T27" fmla="*/ 128 h 512"/>
                <a:gd name="T28" fmla="*/ 181 w 512"/>
                <a:gd name="T29" fmla="*/ 128 h 512"/>
                <a:gd name="T30" fmla="*/ 330 w 512"/>
                <a:gd name="T31" fmla="*/ 128 h 512"/>
                <a:gd name="T32" fmla="*/ 330 w 512"/>
                <a:gd name="T33" fmla="*/ 128 h 512"/>
                <a:gd name="T34" fmla="*/ 340 w 512"/>
                <a:gd name="T35" fmla="*/ 134 h 512"/>
                <a:gd name="T36" fmla="*/ 394 w 512"/>
                <a:gd name="T37" fmla="*/ 273 h 512"/>
                <a:gd name="T38" fmla="*/ 394 w 512"/>
                <a:gd name="T39" fmla="*/ 275 h 512"/>
                <a:gd name="T40" fmla="*/ 394 w 512"/>
                <a:gd name="T41" fmla="*/ 277 h 512"/>
                <a:gd name="T42" fmla="*/ 394 w 512"/>
                <a:gd name="T43" fmla="*/ 35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94" y="352"/>
                  </a:moveTo>
                  <a:cubicBezTo>
                    <a:pt x="394" y="358"/>
                    <a:pt x="390" y="362"/>
                    <a:pt x="384" y="362"/>
                  </a:cubicBezTo>
                  <a:cubicBezTo>
                    <a:pt x="128" y="362"/>
                    <a:pt x="128" y="362"/>
                    <a:pt x="128" y="362"/>
                  </a:cubicBezTo>
                  <a:cubicBezTo>
                    <a:pt x="122" y="362"/>
                    <a:pt x="117" y="358"/>
                    <a:pt x="117" y="352"/>
                  </a:cubicBezTo>
                  <a:cubicBezTo>
                    <a:pt x="117" y="277"/>
                    <a:pt x="117" y="277"/>
                    <a:pt x="117" y="277"/>
                  </a:cubicBezTo>
                  <a:cubicBezTo>
                    <a:pt x="117" y="276"/>
                    <a:pt x="117" y="276"/>
                    <a:pt x="117" y="275"/>
                  </a:cubicBezTo>
                  <a:cubicBezTo>
                    <a:pt x="117" y="275"/>
                    <a:pt x="117" y="274"/>
                    <a:pt x="118" y="273"/>
                  </a:cubicBezTo>
                  <a:cubicBezTo>
                    <a:pt x="171" y="134"/>
                    <a:pt x="171" y="134"/>
                    <a:pt x="171" y="134"/>
                  </a:cubicBezTo>
                  <a:cubicBezTo>
                    <a:pt x="173" y="130"/>
                    <a:pt x="177" y="128"/>
                    <a:pt x="181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330" y="128"/>
                    <a:pt x="330" y="128"/>
                    <a:pt x="330" y="128"/>
                  </a:cubicBezTo>
                  <a:cubicBezTo>
                    <a:pt x="330" y="128"/>
                    <a:pt x="330" y="128"/>
                    <a:pt x="330" y="128"/>
                  </a:cubicBezTo>
                  <a:cubicBezTo>
                    <a:pt x="335" y="128"/>
                    <a:pt x="339" y="130"/>
                    <a:pt x="340" y="134"/>
                  </a:cubicBezTo>
                  <a:cubicBezTo>
                    <a:pt x="394" y="273"/>
                    <a:pt x="394" y="273"/>
                    <a:pt x="394" y="273"/>
                  </a:cubicBezTo>
                  <a:cubicBezTo>
                    <a:pt x="394" y="274"/>
                    <a:pt x="394" y="275"/>
                    <a:pt x="394" y="275"/>
                  </a:cubicBezTo>
                  <a:cubicBezTo>
                    <a:pt x="394" y="276"/>
                    <a:pt x="394" y="276"/>
                    <a:pt x="394" y="277"/>
                  </a:cubicBezTo>
                  <a:lnTo>
                    <a:pt x="394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9" name="Freeform 365"/>
            <p:cNvSpPr>
              <a:spLocks/>
            </p:cNvSpPr>
            <p:nvPr/>
          </p:nvSpPr>
          <p:spPr bwMode="auto">
            <a:xfrm>
              <a:off x="6335" y="1637"/>
              <a:ext cx="149" cy="99"/>
            </a:xfrm>
            <a:custGeom>
              <a:avLst/>
              <a:gdLst>
                <a:gd name="T0" fmla="*/ 59 w 225"/>
                <a:gd name="T1" fmla="*/ 128 h 149"/>
                <a:gd name="T2" fmla="*/ 70 w 225"/>
                <a:gd name="T3" fmla="*/ 149 h 149"/>
                <a:gd name="T4" fmla="*/ 155 w 225"/>
                <a:gd name="T5" fmla="*/ 149 h 149"/>
                <a:gd name="T6" fmla="*/ 166 w 225"/>
                <a:gd name="T7" fmla="*/ 128 h 149"/>
                <a:gd name="T8" fmla="*/ 177 w 225"/>
                <a:gd name="T9" fmla="*/ 117 h 149"/>
                <a:gd name="T10" fmla="*/ 225 w 225"/>
                <a:gd name="T11" fmla="*/ 117 h 149"/>
                <a:gd name="T12" fmla="*/ 180 w 225"/>
                <a:gd name="T13" fmla="*/ 0 h 149"/>
                <a:gd name="T14" fmla="*/ 45 w 225"/>
                <a:gd name="T15" fmla="*/ 0 h 149"/>
                <a:gd name="T16" fmla="*/ 0 w 225"/>
                <a:gd name="T17" fmla="*/ 117 h 149"/>
                <a:gd name="T18" fmla="*/ 49 w 225"/>
                <a:gd name="T19" fmla="*/ 117 h 149"/>
                <a:gd name="T20" fmla="*/ 59 w 225"/>
                <a:gd name="T21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149">
                  <a:moveTo>
                    <a:pt x="59" y="128"/>
                  </a:moveTo>
                  <a:cubicBezTo>
                    <a:pt x="59" y="141"/>
                    <a:pt x="66" y="149"/>
                    <a:pt x="70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60" y="149"/>
                    <a:pt x="166" y="141"/>
                    <a:pt x="166" y="128"/>
                  </a:cubicBezTo>
                  <a:cubicBezTo>
                    <a:pt x="166" y="122"/>
                    <a:pt x="171" y="117"/>
                    <a:pt x="177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55" y="117"/>
                    <a:pt x="59" y="122"/>
                    <a:pt x="59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20" name="Freeform 792"/>
          <p:cNvSpPr>
            <a:spLocks noChangeAspect="1" noEditPoints="1"/>
          </p:cNvSpPr>
          <p:nvPr/>
        </p:nvSpPr>
        <p:spPr bwMode="auto">
          <a:xfrm flipV="1">
            <a:off x="5713261" y="2056954"/>
            <a:ext cx="688900" cy="661352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63 w 512"/>
              <a:gd name="T11" fmla="*/ 184 h 512"/>
              <a:gd name="T12" fmla="*/ 248 w 512"/>
              <a:gd name="T13" fmla="*/ 99 h 512"/>
              <a:gd name="T14" fmla="*/ 252 w 512"/>
              <a:gd name="T15" fmla="*/ 96 h 512"/>
              <a:gd name="T16" fmla="*/ 260 w 512"/>
              <a:gd name="T17" fmla="*/ 96 h 512"/>
              <a:gd name="T18" fmla="*/ 263 w 512"/>
              <a:gd name="T19" fmla="*/ 99 h 512"/>
              <a:gd name="T20" fmla="*/ 349 w 512"/>
              <a:gd name="T21" fmla="*/ 184 h 512"/>
              <a:gd name="T22" fmla="*/ 349 w 512"/>
              <a:gd name="T23" fmla="*/ 199 h 512"/>
              <a:gd name="T24" fmla="*/ 341 w 512"/>
              <a:gd name="T25" fmla="*/ 202 h 512"/>
              <a:gd name="T26" fmla="*/ 333 w 512"/>
              <a:gd name="T27" fmla="*/ 199 h 512"/>
              <a:gd name="T28" fmla="*/ 266 w 512"/>
              <a:gd name="T29" fmla="*/ 132 h 512"/>
              <a:gd name="T30" fmla="*/ 266 w 512"/>
              <a:gd name="T31" fmla="*/ 362 h 512"/>
              <a:gd name="T32" fmla="*/ 256 w 512"/>
              <a:gd name="T33" fmla="*/ 373 h 512"/>
              <a:gd name="T34" fmla="*/ 245 w 512"/>
              <a:gd name="T35" fmla="*/ 362 h 512"/>
              <a:gd name="T36" fmla="*/ 245 w 512"/>
              <a:gd name="T37" fmla="*/ 132 h 512"/>
              <a:gd name="T38" fmla="*/ 178 w 512"/>
              <a:gd name="T39" fmla="*/ 199 h 512"/>
              <a:gd name="T40" fmla="*/ 170 w 512"/>
              <a:gd name="T41" fmla="*/ 202 h 512"/>
              <a:gd name="T42" fmla="*/ 163 w 512"/>
              <a:gd name="T43" fmla="*/ 199 h 512"/>
              <a:gd name="T44" fmla="*/ 163 w 512"/>
              <a:gd name="T45" fmla="*/ 184 h 512"/>
              <a:gd name="T46" fmla="*/ 373 w 512"/>
              <a:gd name="T47" fmla="*/ 405 h 512"/>
              <a:gd name="T48" fmla="*/ 362 w 512"/>
              <a:gd name="T49" fmla="*/ 416 h 512"/>
              <a:gd name="T50" fmla="*/ 149 w 512"/>
              <a:gd name="T51" fmla="*/ 416 h 512"/>
              <a:gd name="T52" fmla="*/ 138 w 512"/>
              <a:gd name="T53" fmla="*/ 405 h 512"/>
              <a:gd name="T54" fmla="*/ 138 w 512"/>
              <a:gd name="T55" fmla="*/ 362 h 512"/>
              <a:gd name="T56" fmla="*/ 149 w 512"/>
              <a:gd name="T57" fmla="*/ 352 h 512"/>
              <a:gd name="T58" fmla="*/ 160 w 512"/>
              <a:gd name="T59" fmla="*/ 362 h 512"/>
              <a:gd name="T60" fmla="*/ 160 w 512"/>
              <a:gd name="T61" fmla="*/ 394 h 512"/>
              <a:gd name="T62" fmla="*/ 352 w 512"/>
              <a:gd name="T63" fmla="*/ 394 h 512"/>
              <a:gd name="T64" fmla="*/ 352 w 512"/>
              <a:gd name="T65" fmla="*/ 362 h 512"/>
              <a:gd name="T66" fmla="*/ 362 w 512"/>
              <a:gd name="T67" fmla="*/ 352 h 512"/>
              <a:gd name="T68" fmla="*/ 373 w 512"/>
              <a:gd name="T69" fmla="*/ 362 h 512"/>
              <a:gd name="T70" fmla="*/ 373 w 512"/>
              <a:gd name="T71" fmla="*/ 4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63" y="184"/>
                </a:moveTo>
                <a:cubicBezTo>
                  <a:pt x="248" y="99"/>
                  <a:pt x="248" y="99"/>
                  <a:pt x="248" y="99"/>
                </a:cubicBezTo>
                <a:cubicBezTo>
                  <a:pt x="249" y="98"/>
                  <a:pt x="250" y="97"/>
                  <a:pt x="252" y="96"/>
                </a:cubicBezTo>
                <a:cubicBezTo>
                  <a:pt x="254" y="95"/>
                  <a:pt x="257" y="95"/>
                  <a:pt x="260" y="96"/>
                </a:cubicBezTo>
                <a:cubicBezTo>
                  <a:pt x="261" y="97"/>
                  <a:pt x="262" y="98"/>
                  <a:pt x="263" y="99"/>
                </a:cubicBezTo>
                <a:cubicBezTo>
                  <a:pt x="349" y="184"/>
                  <a:pt x="349" y="184"/>
                  <a:pt x="349" y="184"/>
                </a:cubicBezTo>
                <a:cubicBezTo>
                  <a:pt x="353" y="188"/>
                  <a:pt x="353" y="195"/>
                  <a:pt x="349" y="199"/>
                </a:cubicBezTo>
                <a:cubicBezTo>
                  <a:pt x="346" y="201"/>
                  <a:pt x="344" y="202"/>
                  <a:pt x="341" y="202"/>
                </a:cubicBezTo>
                <a:cubicBezTo>
                  <a:pt x="338" y="202"/>
                  <a:pt x="336" y="201"/>
                  <a:pt x="333" y="199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362"/>
                  <a:pt x="266" y="362"/>
                  <a:pt x="266" y="362"/>
                </a:cubicBezTo>
                <a:cubicBezTo>
                  <a:pt x="266" y="368"/>
                  <a:pt x="262" y="373"/>
                  <a:pt x="256" y="373"/>
                </a:cubicBezTo>
                <a:cubicBezTo>
                  <a:pt x="250" y="373"/>
                  <a:pt x="245" y="368"/>
                  <a:pt x="245" y="362"/>
                </a:cubicBezTo>
                <a:cubicBezTo>
                  <a:pt x="245" y="132"/>
                  <a:pt x="245" y="132"/>
                  <a:pt x="245" y="132"/>
                </a:cubicBezTo>
                <a:cubicBezTo>
                  <a:pt x="178" y="199"/>
                  <a:pt x="178" y="199"/>
                  <a:pt x="178" y="199"/>
                </a:cubicBezTo>
                <a:cubicBezTo>
                  <a:pt x="176" y="201"/>
                  <a:pt x="173" y="202"/>
                  <a:pt x="170" y="202"/>
                </a:cubicBezTo>
                <a:cubicBezTo>
                  <a:pt x="168" y="202"/>
                  <a:pt x="165" y="201"/>
                  <a:pt x="163" y="199"/>
                </a:cubicBezTo>
                <a:cubicBezTo>
                  <a:pt x="159" y="195"/>
                  <a:pt x="159" y="188"/>
                  <a:pt x="163" y="184"/>
                </a:cubicBezTo>
                <a:close/>
                <a:moveTo>
                  <a:pt x="373" y="405"/>
                </a:moveTo>
                <a:cubicBezTo>
                  <a:pt x="373" y="411"/>
                  <a:pt x="368" y="416"/>
                  <a:pt x="362" y="416"/>
                </a:cubicBezTo>
                <a:cubicBezTo>
                  <a:pt x="149" y="416"/>
                  <a:pt x="149" y="416"/>
                  <a:pt x="149" y="416"/>
                </a:cubicBezTo>
                <a:cubicBezTo>
                  <a:pt x="143" y="416"/>
                  <a:pt x="138" y="411"/>
                  <a:pt x="138" y="405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356"/>
                  <a:pt x="143" y="352"/>
                  <a:pt x="149" y="352"/>
                </a:cubicBezTo>
                <a:cubicBezTo>
                  <a:pt x="155" y="352"/>
                  <a:pt x="160" y="356"/>
                  <a:pt x="160" y="362"/>
                </a:cubicBezTo>
                <a:cubicBezTo>
                  <a:pt x="160" y="394"/>
                  <a:pt x="160" y="394"/>
                  <a:pt x="160" y="394"/>
                </a:cubicBezTo>
                <a:cubicBezTo>
                  <a:pt x="352" y="394"/>
                  <a:pt x="352" y="394"/>
                  <a:pt x="352" y="394"/>
                </a:cubicBezTo>
                <a:cubicBezTo>
                  <a:pt x="352" y="362"/>
                  <a:pt x="352" y="362"/>
                  <a:pt x="352" y="362"/>
                </a:cubicBezTo>
                <a:cubicBezTo>
                  <a:pt x="352" y="356"/>
                  <a:pt x="356" y="352"/>
                  <a:pt x="362" y="352"/>
                </a:cubicBezTo>
                <a:cubicBezTo>
                  <a:pt x="368" y="352"/>
                  <a:pt x="373" y="356"/>
                  <a:pt x="373" y="362"/>
                </a:cubicBezTo>
                <a:lnTo>
                  <a:pt x="373" y="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50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21" name="Group 897"/>
          <p:cNvGrpSpPr>
            <a:grpSpLocks noChangeAspect="1"/>
          </p:cNvGrpSpPr>
          <p:nvPr/>
        </p:nvGrpSpPr>
        <p:grpSpPr bwMode="auto">
          <a:xfrm>
            <a:off x="4815002" y="2855070"/>
            <a:ext cx="687680" cy="660180"/>
            <a:chOff x="3891" y="3455"/>
            <a:chExt cx="340" cy="340"/>
          </a:xfrm>
          <a:solidFill>
            <a:schemeClr val="accent1"/>
          </a:solidFill>
        </p:grpSpPr>
        <p:sp>
          <p:nvSpPr>
            <p:cNvPr id="22" name="Freeform 898"/>
            <p:cNvSpPr>
              <a:spLocks noEditPoints="1"/>
            </p:cNvSpPr>
            <p:nvPr/>
          </p:nvSpPr>
          <p:spPr bwMode="auto">
            <a:xfrm>
              <a:off x="3891" y="3455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81 w 512"/>
                <a:gd name="T11" fmla="*/ 381 h 512"/>
                <a:gd name="T12" fmla="*/ 373 w 512"/>
                <a:gd name="T13" fmla="*/ 384 h 512"/>
                <a:gd name="T14" fmla="*/ 365 w 512"/>
                <a:gd name="T15" fmla="*/ 381 h 512"/>
                <a:gd name="T16" fmla="*/ 270 w 512"/>
                <a:gd name="T17" fmla="*/ 285 h 512"/>
                <a:gd name="T18" fmla="*/ 202 w 512"/>
                <a:gd name="T19" fmla="*/ 309 h 512"/>
                <a:gd name="T20" fmla="*/ 96 w 512"/>
                <a:gd name="T21" fmla="*/ 202 h 512"/>
                <a:gd name="T22" fmla="*/ 202 w 512"/>
                <a:gd name="T23" fmla="*/ 96 h 512"/>
                <a:gd name="T24" fmla="*/ 309 w 512"/>
                <a:gd name="T25" fmla="*/ 202 h 512"/>
                <a:gd name="T26" fmla="*/ 285 w 512"/>
                <a:gd name="T27" fmla="*/ 270 h 512"/>
                <a:gd name="T28" fmla="*/ 381 w 512"/>
                <a:gd name="T29" fmla="*/ 365 h 512"/>
                <a:gd name="T30" fmla="*/ 381 w 512"/>
                <a:gd name="T31" fmla="*/ 38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81" y="381"/>
                  </a:moveTo>
                  <a:cubicBezTo>
                    <a:pt x="378" y="383"/>
                    <a:pt x="376" y="384"/>
                    <a:pt x="373" y="384"/>
                  </a:cubicBezTo>
                  <a:cubicBezTo>
                    <a:pt x="370" y="384"/>
                    <a:pt x="368" y="383"/>
                    <a:pt x="365" y="381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51" y="300"/>
                    <a:pt x="228" y="309"/>
                    <a:pt x="202" y="309"/>
                  </a:cubicBezTo>
                  <a:cubicBezTo>
                    <a:pt x="144" y="309"/>
                    <a:pt x="96" y="261"/>
                    <a:pt x="96" y="202"/>
                  </a:cubicBezTo>
                  <a:cubicBezTo>
                    <a:pt x="96" y="144"/>
                    <a:pt x="144" y="96"/>
                    <a:pt x="202" y="96"/>
                  </a:cubicBezTo>
                  <a:cubicBezTo>
                    <a:pt x="261" y="96"/>
                    <a:pt x="309" y="144"/>
                    <a:pt x="309" y="202"/>
                  </a:cubicBezTo>
                  <a:cubicBezTo>
                    <a:pt x="309" y="228"/>
                    <a:pt x="300" y="251"/>
                    <a:pt x="285" y="270"/>
                  </a:cubicBezTo>
                  <a:cubicBezTo>
                    <a:pt x="381" y="365"/>
                    <a:pt x="381" y="365"/>
                    <a:pt x="381" y="365"/>
                  </a:cubicBezTo>
                  <a:cubicBezTo>
                    <a:pt x="385" y="370"/>
                    <a:pt x="385" y="376"/>
                    <a:pt x="381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" name="Oval 899"/>
            <p:cNvSpPr>
              <a:spLocks noChangeArrowheads="1"/>
            </p:cNvSpPr>
            <p:nvPr/>
          </p:nvSpPr>
          <p:spPr bwMode="auto">
            <a:xfrm>
              <a:off x="3969" y="3533"/>
              <a:ext cx="113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24" name="Freeform 150"/>
          <p:cNvSpPr>
            <a:spLocks noChangeAspect="1" noEditPoints="1"/>
          </p:cNvSpPr>
          <p:nvPr/>
        </p:nvSpPr>
        <p:spPr bwMode="auto">
          <a:xfrm>
            <a:off x="5713263" y="2877896"/>
            <a:ext cx="685089" cy="657694"/>
          </a:xfrm>
          <a:custGeom>
            <a:avLst/>
            <a:gdLst>
              <a:gd name="T0" fmla="*/ 203 w 512"/>
              <a:gd name="T1" fmla="*/ 137 h 512"/>
              <a:gd name="T2" fmla="*/ 364 w 512"/>
              <a:gd name="T3" fmla="*/ 297 h 512"/>
              <a:gd name="T4" fmla="*/ 297 w 512"/>
              <a:gd name="T5" fmla="*/ 299 h 512"/>
              <a:gd name="T6" fmla="*/ 289 w 512"/>
              <a:gd name="T7" fmla="*/ 304 h 512"/>
              <a:gd name="T8" fmla="*/ 288 w 512"/>
              <a:gd name="T9" fmla="*/ 314 h 512"/>
              <a:gd name="T10" fmla="*/ 316 w 512"/>
              <a:gd name="T11" fmla="*/ 383 h 512"/>
              <a:gd name="T12" fmla="*/ 297 w 512"/>
              <a:gd name="T13" fmla="*/ 391 h 512"/>
              <a:gd name="T14" fmla="*/ 268 w 512"/>
              <a:gd name="T15" fmla="*/ 322 h 512"/>
              <a:gd name="T16" fmla="*/ 260 w 512"/>
              <a:gd name="T17" fmla="*/ 316 h 512"/>
              <a:gd name="T18" fmla="*/ 258 w 512"/>
              <a:gd name="T19" fmla="*/ 316 h 512"/>
              <a:gd name="T20" fmla="*/ 251 w 512"/>
              <a:gd name="T21" fmla="*/ 318 h 512"/>
              <a:gd name="T22" fmla="*/ 202 w 512"/>
              <a:gd name="T23" fmla="*/ 364 h 512"/>
              <a:gd name="T24" fmla="*/ 203 w 512"/>
              <a:gd name="T25" fmla="*/ 137 h 512"/>
              <a:gd name="T26" fmla="*/ 512 w 512"/>
              <a:gd name="T27" fmla="*/ 256 h 512"/>
              <a:gd name="T28" fmla="*/ 256 w 512"/>
              <a:gd name="T29" fmla="*/ 512 h 512"/>
              <a:gd name="T30" fmla="*/ 0 w 512"/>
              <a:gd name="T31" fmla="*/ 256 h 512"/>
              <a:gd name="T32" fmla="*/ 256 w 512"/>
              <a:gd name="T33" fmla="*/ 0 h 512"/>
              <a:gd name="T34" fmla="*/ 512 w 512"/>
              <a:gd name="T35" fmla="*/ 256 h 512"/>
              <a:gd name="T36" fmla="*/ 396 w 512"/>
              <a:gd name="T37" fmla="*/ 299 h 512"/>
              <a:gd name="T38" fmla="*/ 199 w 512"/>
              <a:gd name="T39" fmla="*/ 104 h 512"/>
              <a:gd name="T40" fmla="*/ 188 w 512"/>
              <a:gd name="T41" fmla="*/ 101 h 512"/>
              <a:gd name="T42" fmla="*/ 181 w 512"/>
              <a:gd name="T43" fmla="*/ 111 h 512"/>
              <a:gd name="T44" fmla="*/ 181 w 512"/>
              <a:gd name="T45" fmla="*/ 388 h 512"/>
              <a:gd name="T46" fmla="*/ 187 w 512"/>
              <a:gd name="T47" fmla="*/ 398 h 512"/>
              <a:gd name="T48" fmla="*/ 199 w 512"/>
              <a:gd name="T49" fmla="*/ 396 h 512"/>
              <a:gd name="T50" fmla="*/ 254 w 512"/>
              <a:gd name="T51" fmla="*/ 345 h 512"/>
              <a:gd name="T52" fmla="*/ 281 w 512"/>
              <a:gd name="T53" fmla="*/ 409 h 512"/>
              <a:gd name="T54" fmla="*/ 291 w 512"/>
              <a:gd name="T55" fmla="*/ 416 h 512"/>
              <a:gd name="T56" fmla="*/ 295 w 512"/>
              <a:gd name="T57" fmla="*/ 415 h 512"/>
              <a:gd name="T58" fmla="*/ 334 w 512"/>
              <a:gd name="T59" fmla="*/ 398 h 512"/>
              <a:gd name="T60" fmla="*/ 340 w 512"/>
              <a:gd name="T61" fmla="*/ 393 h 512"/>
              <a:gd name="T62" fmla="*/ 340 w 512"/>
              <a:gd name="T63" fmla="*/ 385 h 512"/>
              <a:gd name="T64" fmla="*/ 313 w 512"/>
              <a:gd name="T65" fmla="*/ 320 h 512"/>
              <a:gd name="T66" fmla="*/ 389 w 512"/>
              <a:gd name="T67" fmla="*/ 317 h 512"/>
              <a:gd name="T68" fmla="*/ 399 w 512"/>
              <a:gd name="T69" fmla="*/ 311 h 512"/>
              <a:gd name="T70" fmla="*/ 396 w 512"/>
              <a:gd name="T71" fmla="*/ 29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03" y="137"/>
                </a:moveTo>
                <a:cubicBezTo>
                  <a:pt x="364" y="297"/>
                  <a:pt x="364" y="297"/>
                  <a:pt x="364" y="297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294" y="299"/>
                  <a:pt x="291" y="301"/>
                  <a:pt x="289" y="304"/>
                </a:cubicBezTo>
                <a:cubicBezTo>
                  <a:pt x="287" y="307"/>
                  <a:pt x="286" y="311"/>
                  <a:pt x="288" y="314"/>
                </a:cubicBezTo>
                <a:cubicBezTo>
                  <a:pt x="316" y="383"/>
                  <a:pt x="316" y="383"/>
                  <a:pt x="316" y="383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68" y="322"/>
                  <a:pt x="268" y="322"/>
                  <a:pt x="268" y="322"/>
                </a:cubicBezTo>
                <a:cubicBezTo>
                  <a:pt x="267" y="319"/>
                  <a:pt x="264" y="317"/>
                  <a:pt x="260" y="316"/>
                </a:cubicBezTo>
                <a:cubicBezTo>
                  <a:pt x="260" y="316"/>
                  <a:pt x="259" y="316"/>
                  <a:pt x="258" y="316"/>
                </a:cubicBezTo>
                <a:cubicBezTo>
                  <a:pt x="256" y="316"/>
                  <a:pt x="253" y="317"/>
                  <a:pt x="251" y="318"/>
                </a:cubicBezTo>
                <a:cubicBezTo>
                  <a:pt x="202" y="364"/>
                  <a:pt x="202" y="364"/>
                  <a:pt x="202" y="364"/>
                </a:cubicBezTo>
                <a:lnTo>
                  <a:pt x="203" y="137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6" y="299"/>
                </a:moveTo>
                <a:cubicBezTo>
                  <a:pt x="199" y="104"/>
                  <a:pt x="199" y="104"/>
                  <a:pt x="199" y="104"/>
                </a:cubicBezTo>
                <a:cubicBezTo>
                  <a:pt x="196" y="101"/>
                  <a:pt x="192" y="100"/>
                  <a:pt x="188" y="101"/>
                </a:cubicBezTo>
                <a:cubicBezTo>
                  <a:pt x="184" y="103"/>
                  <a:pt x="181" y="107"/>
                  <a:pt x="181" y="111"/>
                </a:cubicBezTo>
                <a:cubicBezTo>
                  <a:pt x="181" y="388"/>
                  <a:pt x="181" y="388"/>
                  <a:pt x="181" y="388"/>
                </a:cubicBezTo>
                <a:cubicBezTo>
                  <a:pt x="181" y="393"/>
                  <a:pt x="184" y="397"/>
                  <a:pt x="187" y="398"/>
                </a:cubicBezTo>
                <a:cubicBezTo>
                  <a:pt x="191" y="400"/>
                  <a:pt x="196" y="399"/>
                  <a:pt x="199" y="396"/>
                </a:cubicBezTo>
                <a:cubicBezTo>
                  <a:pt x="254" y="345"/>
                  <a:pt x="254" y="345"/>
                  <a:pt x="254" y="345"/>
                </a:cubicBezTo>
                <a:cubicBezTo>
                  <a:pt x="281" y="409"/>
                  <a:pt x="281" y="409"/>
                  <a:pt x="281" y="409"/>
                </a:cubicBezTo>
                <a:cubicBezTo>
                  <a:pt x="283" y="413"/>
                  <a:pt x="287" y="416"/>
                  <a:pt x="291" y="416"/>
                </a:cubicBezTo>
                <a:cubicBezTo>
                  <a:pt x="292" y="416"/>
                  <a:pt x="294" y="415"/>
                  <a:pt x="295" y="415"/>
                </a:cubicBezTo>
                <a:cubicBezTo>
                  <a:pt x="334" y="398"/>
                  <a:pt x="334" y="398"/>
                  <a:pt x="334" y="398"/>
                </a:cubicBezTo>
                <a:cubicBezTo>
                  <a:pt x="337" y="397"/>
                  <a:pt x="339" y="395"/>
                  <a:pt x="340" y="393"/>
                </a:cubicBezTo>
                <a:cubicBezTo>
                  <a:pt x="341" y="390"/>
                  <a:pt x="341" y="387"/>
                  <a:pt x="340" y="385"/>
                </a:cubicBezTo>
                <a:cubicBezTo>
                  <a:pt x="313" y="320"/>
                  <a:pt x="313" y="320"/>
                  <a:pt x="313" y="320"/>
                </a:cubicBezTo>
                <a:cubicBezTo>
                  <a:pt x="389" y="317"/>
                  <a:pt x="389" y="317"/>
                  <a:pt x="389" y="317"/>
                </a:cubicBezTo>
                <a:cubicBezTo>
                  <a:pt x="393" y="317"/>
                  <a:pt x="397" y="315"/>
                  <a:pt x="399" y="311"/>
                </a:cubicBezTo>
                <a:cubicBezTo>
                  <a:pt x="400" y="307"/>
                  <a:pt x="399" y="302"/>
                  <a:pt x="396" y="2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50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25" name="Group 867"/>
          <p:cNvGrpSpPr>
            <a:grpSpLocks noChangeAspect="1"/>
          </p:cNvGrpSpPr>
          <p:nvPr/>
        </p:nvGrpSpPr>
        <p:grpSpPr bwMode="auto">
          <a:xfrm>
            <a:off x="6549310" y="2871680"/>
            <a:ext cx="687680" cy="660180"/>
            <a:chOff x="6248" y="3438"/>
            <a:chExt cx="340" cy="340"/>
          </a:xfrm>
          <a:solidFill>
            <a:schemeClr val="accent1"/>
          </a:solidFill>
        </p:grpSpPr>
        <p:sp>
          <p:nvSpPr>
            <p:cNvPr id="26" name="Oval 868"/>
            <p:cNvSpPr>
              <a:spLocks noChangeArrowheads="1"/>
            </p:cNvSpPr>
            <p:nvPr/>
          </p:nvSpPr>
          <p:spPr bwMode="auto">
            <a:xfrm>
              <a:off x="6326" y="3593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" name="Oval 869"/>
            <p:cNvSpPr>
              <a:spLocks noChangeArrowheads="1"/>
            </p:cNvSpPr>
            <p:nvPr/>
          </p:nvSpPr>
          <p:spPr bwMode="auto">
            <a:xfrm>
              <a:off x="6467" y="3530"/>
              <a:ext cx="29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" name="Oval 870"/>
            <p:cNvSpPr>
              <a:spLocks noChangeArrowheads="1"/>
            </p:cNvSpPr>
            <p:nvPr/>
          </p:nvSpPr>
          <p:spPr bwMode="auto">
            <a:xfrm>
              <a:off x="6467" y="3657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" name="Freeform 871"/>
            <p:cNvSpPr>
              <a:spLocks noEditPoints="1"/>
            </p:cNvSpPr>
            <p:nvPr/>
          </p:nvSpPr>
          <p:spPr bwMode="auto">
            <a:xfrm>
              <a:off x="6248" y="3438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181 w 512"/>
                <a:gd name="T11" fmla="*/ 256 h 512"/>
                <a:gd name="T12" fmla="*/ 180 w 512"/>
                <a:gd name="T13" fmla="*/ 263 h 512"/>
                <a:gd name="T14" fmla="*/ 319 w 512"/>
                <a:gd name="T15" fmla="*/ 325 h 512"/>
                <a:gd name="T16" fmla="*/ 352 w 512"/>
                <a:gd name="T17" fmla="*/ 309 h 512"/>
                <a:gd name="T18" fmla="*/ 394 w 512"/>
                <a:gd name="T19" fmla="*/ 352 h 512"/>
                <a:gd name="T20" fmla="*/ 352 w 512"/>
                <a:gd name="T21" fmla="*/ 394 h 512"/>
                <a:gd name="T22" fmla="*/ 309 w 512"/>
                <a:gd name="T23" fmla="*/ 352 h 512"/>
                <a:gd name="T24" fmla="*/ 310 w 512"/>
                <a:gd name="T25" fmla="*/ 344 h 512"/>
                <a:gd name="T26" fmla="*/ 171 w 512"/>
                <a:gd name="T27" fmla="*/ 282 h 512"/>
                <a:gd name="T28" fmla="*/ 138 w 512"/>
                <a:gd name="T29" fmla="*/ 298 h 512"/>
                <a:gd name="T30" fmla="*/ 96 w 512"/>
                <a:gd name="T31" fmla="*/ 256 h 512"/>
                <a:gd name="T32" fmla="*/ 138 w 512"/>
                <a:gd name="T33" fmla="*/ 213 h 512"/>
                <a:gd name="T34" fmla="*/ 171 w 512"/>
                <a:gd name="T35" fmla="*/ 229 h 512"/>
                <a:gd name="T36" fmla="*/ 310 w 512"/>
                <a:gd name="T37" fmla="*/ 167 h 512"/>
                <a:gd name="T38" fmla="*/ 309 w 512"/>
                <a:gd name="T39" fmla="*/ 160 h 512"/>
                <a:gd name="T40" fmla="*/ 352 w 512"/>
                <a:gd name="T41" fmla="*/ 117 h 512"/>
                <a:gd name="T42" fmla="*/ 394 w 512"/>
                <a:gd name="T43" fmla="*/ 160 h 512"/>
                <a:gd name="T44" fmla="*/ 352 w 512"/>
                <a:gd name="T45" fmla="*/ 202 h 512"/>
                <a:gd name="T46" fmla="*/ 319 w 512"/>
                <a:gd name="T47" fmla="*/ 186 h 512"/>
                <a:gd name="T48" fmla="*/ 180 w 512"/>
                <a:gd name="T49" fmla="*/ 248 h 512"/>
                <a:gd name="T50" fmla="*/ 181 w 512"/>
                <a:gd name="T51" fmla="*/ 25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181" y="256"/>
                  </a:moveTo>
                  <a:cubicBezTo>
                    <a:pt x="181" y="258"/>
                    <a:pt x="181" y="260"/>
                    <a:pt x="180" y="263"/>
                  </a:cubicBezTo>
                  <a:cubicBezTo>
                    <a:pt x="319" y="325"/>
                    <a:pt x="319" y="325"/>
                    <a:pt x="319" y="325"/>
                  </a:cubicBezTo>
                  <a:cubicBezTo>
                    <a:pt x="326" y="315"/>
                    <a:pt x="338" y="309"/>
                    <a:pt x="352" y="309"/>
                  </a:cubicBezTo>
                  <a:cubicBezTo>
                    <a:pt x="375" y="309"/>
                    <a:pt x="394" y="328"/>
                    <a:pt x="394" y="352"/>
                  </a:cubicBezTo>
                  <a:cubicBezTo>
                    <a:pt x="394" y="375"/>
                    <a:pt x="375" y="394"/>
                    <a:pt x="352" y="394"/>
                  </a:cubicBezTo>
                  <a:cubicBezTo>
                    <a:pt x="328" y="394"/>
                    <a:pt x="309" y="375"/>
                    <a:pt x="309" y="352"/>
                  </a:cubicBezTo>
                  <a:cubicBezTo>
                    <a:pt x="309" y="349"/>
                    <a:pt x="309" y="347"/>
                    <a:pt x="310" y="344"/>
                  </a:cubicBezTo>
                  <a:cubicBezTo>
                    <a:pt x="171" y="282"/>
                    <a:pt x="171" y="282"/>
                    <a:pt x="171" y="282"/>
                  </a:cubicBezTo>
                  <a:cubicBezTo>
                    <a:pt x="164" y="292"/>
                    <a:pt x="152" y="298"/>
                    <a:pt x="138" y="298"/>
                  </a:cubicBezTo>
                  <a:cubicBezTo>
                    <a:pt x="115" y="298"/>
                    <a:pt x="96" y="279"/>
                    <a:pt x="96" y="256"/>
                  </a:cubicBezTo>
                  <a:cubicBezTo>
                    <a:pt x="96" y="232"/>
                    <a:pt x="115" y="213"/>
                    <a:pt x="138" y="213"/>
                  </a:cubicBezTo>
                  <a:cubicBezTo>
                    <a:pt x="152" y="213"/>
                    <a:pt x="164" y="219"/>
                    <a:pt x="171" y="229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5"/>
                    <a:pt x="309" y="162"/>
                    <a:pt x="309" y="160"/>
                  </a:cubicBezTo>
                  <a:cubicBezTo>
                    <a:pt x="309" y="136"/>
                    <a:pt x="328" y="117"/>
                    <a:pt x="352" y="117"/>
                  </a:cubicBezTo>
                  <a:cubicBezTo>
                    <a:pt x="375" y="117"/>
                    <a:pt x="394" y="136"/>
                    <a:pt x="394" y="160"/>
                  </a:cubicBezTo>
                  <a:cubicBezTo>
                    <a:pt x="394" y="183"/>
                    <a:pt x="375" y="202"/>
                    <a:pt x="352" y="202"/>
                  </a:cubicBezTo>
                  <a:cubicBezTo>
                    <a:pt x="338" y="202"/>
                    <a:pt x="326" y="196"/>
                    <a:pt x="319" y="186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81" y="251"/>
                    <a:pt x="181" y="253"/>
                    <a:pt x="181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30" name="Freeform 701"/>
          <p:cNvSpPr>
            <a:spLocks noChangeAspect="1" noEditPoints="1"/>
          </p:cNvSpPr>
          <p:nvPr/>
        </p:nvSpPr>
        <p:spPr bwMode="auto">
          <a:xfrm>
            <a:off x="7506979" y="2873293"/>
            <a:ext cx="683990" cy="658569"/>
          </a:xfrm>
          <a:custGeom>
            <a:avLst/>
            <a:gdLst>
              <a:gd name="T0" fmla="*/ 202 w 512"/>
              <a:gd name="T1" fmla="*/ 252 h 512"/>
              <a:gd name="T2" fmla="*/ 117 w 512"/>
              <a:gd name="T3" fmla="*/ 337 h 512"/>
              <a:gd name="T4" fmla="*/ 117 w 512"/>
              <a:gd name="T5" fmla="*/ 173 h 512"/>
              <a:gd name="T6" fmla="*/ 202 w 512"/>
              <a:gd name="T7" fmla="*/ 252 h 512"/>
              <a:gd name="T8" fmla="*/ 378 w 512"/>
              <a:gd name="T9" fmla="*/ 160 h 512"/>
              <a:gd name="T10" fmla="*/ 133 w 512"/>
              <a:gd name="T11" fmla="*/ 160 h 512"/>
              <a:gd name="T12" fmla="*/ 256 w 512"/>
              <a:gd name="T13" fmla="*/ 273 h 512"/>
              <a:gd name="T14" fmla="*/ 378 w 512"/>
              <a:gd name="T15" fmla="*/ 160 h 512"/>
              <a:gd name="T16" fmla="*/ 263 w 512"/>
              <a:gd name="T17" fmla="*/ 295 h 512"/>
              <a:gd name="T18" fmla="*/ 256 w 512"/>
              <a:gd name="T19" fmla="*/ 298 h 512"/>
              <a:gd name="T20" fmla="*/ 248 w 512"/>
              <a:gd name="T21" fmla="*/ 295 h 512"/>
              <a:gd name="T22" fmla="*/ 217 w 512"/>
              <a:gd name="T23" fmla="*/ 267 h 512"/>
              <a:gd name="T24" fmla="*/ 132 w 512"/>
              <a:gd name="T25" fmla="*/ 352 h 512"/>
              <a:gd name="T26" fmla="*/ 379 w 512"/>
              <a:gd name="T27" fmla="*/ 352 h 512"/>
              <a:gd name="T28" fmla="*/ 294 w 512"/>
              <a:gd name="T29" fmla="*/ 267 h 512"/>
              <a:gd name="T30" fmla="*/ 263 w 512"/>
              <a:gd name="T31" fmla="*/ 295 h 512"/>
              <a:gd name="T32" fmla="*/ 512 w 512"/>
              <a:gd name="T33" fmla="*/ 256 h 512"/>
              <a:gd name="T34" fmla="*/ 256 w 512"/>
              <a:gd name="T35" fmla="*/ 512 h 512"/>
              <a:gd name="T36" fmla="*/ 0 w 512"/>
              <a:gd name="T37" fmla="*/ 256 h 512"/>
              <a:gd name="T38" fmla="*/ 256 w 512"/>
              <a:gd name="T39" fmla="*/ 0 h 512"/>
              <a:gd name="T40" fmla="*/ 512 w 512"/>
              <a:gd name="T41" fmla="*/ 256 h 512"/>
              <a:gd name="T42" fmla="*/ 416 w 512"/>
              <a:gd name="T43" fmla="*/ 149 h 512"/>
              <a:gd name="T44" fmla="*/ 405 w 512"/>
              <a:gd name="T45" fmla="*/ 138 h 512"/>
              <a:gd name="T46" fmla="*/ 106 w 512"/>
              <a:gd name="T47" fmla="*/ 138 h 512"/>
              <a:gd name="T48" fmla="*/ 96 w 512"/>
              <a:gd name="T49" fmla="*/ 149 h 512"/>
              <a:gd name="T50" fmla="*/ 96 w 512"/>
              <a:gd name="T51" fmla="*/ 362 h 512"/>
              <a:gd name="T52" fmla="*/ 106 w 512"/>
              <a:gd name="T53" fmla="*/ 373 h 512"/>
              <a:gd name="T54" fmla="*/ 405 w 512"/>
              <a:gd name="T55" fmla="*/ 373 h 512"/>
              <a:gd name="T56" fmla="*/ 416 w 512"/>
              <a:gd name="T57" fmla="*/ 362 h 512"/>
              <a:gd name="T58" fmla="*/ 416 w 512"/>
              <a:gd name="T59" fmla="*/ 149 h 512"/>
              <a:gd name="T60" fmla="*/ 394 w 512"/>
              <a:gd name="T61" fmla="*/ 337 h 512"/>
              <a:gd name="T62" fmla="*/ 394 w 512"/>
              <a:gd name="T63" fmla="*/ 173 h 512"/>
              <a:gd name="T64" fmla="*/ 310 w 512"/>
              <a:gd name="T65" fmla="*/ 252 h 512"/>
              <a:gd name="T66" fmla="*/ 394 w 512"/>
              <a:gd name="T67" fmla="*/ 33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202" y="252"/>
                </a:moveTo>
                <a:cubicBezTo>
                  <a:pt x="117" y="337"/>
                  <a:pt x="117" y="337"/>
                  <a:pt x="117" y="337"/>
                </a:cubicBezTo>
                <a:cubicBezTo>
                  <a:pt x="117" y="173"/>
                  <a:pt x="117" y="173"/>
                  <a:pt x="117" y="173"/>
                </a:cubicBezTo>
                <a:lnTo>
                  <a:pt x="202" y="252"/>
                </a:lnTo>
                <a:close/>
                <a:moveTo>
                  <a:pt x="378" y="160"/>
                </a:moveTo>
                <a:cubicBezTo>
                  <a:pt x="133" y="160"/>
                  <a:pt x="133" y="160"/>
                  <a:pt x="133" y="160"/>
                </a:cubicBezTo>
                <a:cubicBezTo>
                  <a:pt x="256" y="273"/>
                  <a:pt x="256" y="273"/>
                  <a:pt x="256" y="273"/>
                </a:cubicBezTo>
                <a:lnTo>
                  <a:pt x="378" y="160"/>
                </a:lnTo>
                <a:close/>
                <a:moveTo>
                  <a:pt x="263" y="295"/>
                </a:moveTo>
                <a:cubicBezTo>
                  <a:pt x="261" y="297"/>
                  <a:pt x="258" y="298"/>
                  <a:pt x="256" y="298"/>
                </a:cubicBezTo>
                <a:cubicBezTo>
                  <a:pt x="253" y="298"/>
                  <a:pt x="250" y="297"/>
                  <a:pt x="248" y="295"/>
                </a:cubicBezTo>
                <a:cubicBezTo>
                  <a:pt x="217" y="267"/>
                  <a:pt x="217" y="267"/>
                  <a:pt x="217" y="267"/>
                </a:cubicBezTo>
                <a:cubicBezTo>
                  <a:pt x="132" y="352"/>
                  <a:pt x="132" y="352"/>
                  <a:pt x="132" y="352"/>
                </a:cubicBezTo>
                <a:cubicBezTo>
                  <a:pt x="379" y="352"/>
                  <a:pt x="379" y="352"/>
                  <a:pt x="379" y="352"/>
                </a:cubicBezTo>
                <a:cubicBezTo>
                  <a:pt x="294" y="267"/>
                  <a:pt x="294" y="267"/>
                  <a:pt x="294" y="267"/>
                </a:cubicBezTo>
                <a:lnTo>
                  <a:pt x="263" y="295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149"/>
                </a:moveTo>
                <a:cubicBezTo>
                  <a:pt x="416" y="143"/>
                  <a:pt x="411" y="138"/>
                  <a:pt x="405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0" y="138"/>
                  <a:pt x="96" y="143"/>
                  <a:pt x="96" y="149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96" y="368"/>
                  <a:pt x="100" y="373"/>
                  <a:pt x="106" y="373"/>
                </a:cubicBezTo>
                <a:cubicBezTo>
                  <a:pt x="405" y="373"/>
                  <a:pt x="405" y="373"/>
                  <a:pt x="405" y="373"/>
                </a:cubicBezTo>
                <a:cubicBezTo>
                  <a:pt x="411" y="373"/>
                  <a:pt x="416" y="368"/>
                  <a:pt x="416" y="362"/>
                </a:cubicBezTo>
                <a:lnTo>
                  <a:pt x="416" y="149"/>
                </a:lnTo>
                <a:close/>
                <a:moveTo>
                  <a:pt x="394" y="337"/>
                </a:moveTo>
                <a:cubicBezTo>
                  <a:pt x="394" y="173"/>
                  <a:pt x="394" y="173"/>
                  <a:pt x="394" y="173"/>
                </a:cubicBezTo>
                <a:cubicBezTo>
                  <a:pt x="310" y="252"/>
                  <a:pt x="310" y="252"/>
                  <a:pt x="310" y="252"/>
                </a:cubicBezTo>
                <a:lnTo>
                  <a:pt x="394" y="3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1" name="Freeform 30"/>
          <p:cNvSpPr>
            <a:spLocks noChangeAspect="1" noEditPoints="1"/>
          </p:cNvSpPr>
          <p:nvPr/>
        </p:nvSpPr>
        <p:spPr bwMode="auto">
          <a:xfrm>
            <a:off x="6551246" y="3699949"/>
            <a:ext cx="685744" cy="658322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97 w 512"/>
              <a:gd name="T11" fmla="*/ 208 h 512"/>
              <a:gd name="T12" fmla="*/ 213 w 512"/>
              <a:gd name="T13" fmla="*/ 208 h 512"/>
              <a:gd name="T14" fmla="*/ 256 w 512"/>
              <a:gd name="T15" fmla="*/ 252 h 512"/>
              <a:gd name="T16" fmla="*/ 280 w 512"/>
              <a:gd name="T17" fmla="*/ 227 h 512"/>
              <a:gd name="T18" fmla="*/ 295 w 512"/>
              <a:gd name="T19" fmla="*/ 227 h 512"/>
              <a:gd name="T20" fmla="*/ 295 w 512"/>
              <a:gd name="T21" fmla="*/ 242 h 512"/>
              <a:gd name="T22" fmla="*/ 263 w 512"/>
              <a:gd name="T23" fmla="*/ 274 h 512"/>
              <a:gd name="T24" fmla="*/ 256 w 512"/>
              <a:gd name="T25" fmla="*/ 277 h 512"/>
              <a:gd name="T26" fmla="*/ 248 w 512"/>
              <a:gd name="T27" fmla="*/ 274 h 512"/>
              <a:gd name="T28" fmla="*/ 197 w 512"/>
              <a:gd name="T29" fmla="*/ 224 h 512"/>
              <a:gd name="T30" fmla="*/ 197 w 512"/>
              <a:gd name="T31" fmla="*/ 208 h 512"/>
              <a:gd name="T32" fmla="*/ 256 w 512"/>
              <a:gd name="T33" fmla="*/ 384 h 512"/>
              <a:gd name="T34" fmla="*/ 245 w 512"/>
              <a:gd name="T35" fmla="*/ 373 h 512"/>
              <a:gd name="T36" fmla="*/ 256 w 512"/>
              <a:gd name="T37" fmla="*/ 363 h 512"/>
              <a:gd name="T38" fmla="*/ 362 w 512"/>
              <a:gd name="T39" fmla="*/ 256 h 512"/>
              <a:gd name="T40" fmla="*/ 256 w 512"/>
              <a:gd name="T41" fmla="*/ 149 h 512"/>
              <a:gd name="T42" fmla="*/ 149 w 512"/>
              <a:gd name="T43" fmla="*/ 256 h 512"/>
              <a:gd name="T44" fmla="*/ 170 w 512"/>
              <a:gd name="T45" fmla="*/ 320 h 512"/>
              <a:gd name="T46" fmla="*/ 170 w 512"/>
              <a:gd name="T47" fmla="*/ 288 h 512"/>
              <a:gd name="T48" fmla="*/ 180 w 512"/>
              <a:gd name="T49" fmla="*/ 277 h 512"/>
              <a:gd name="T50" fmla="*/ 191 w 512"/>
              <a:gd name="T51" fmla="*/ 288 h 512"/>
              <a:gd name="T52" fmla="*/ 191 w 512"/>
              <a:gd name="T53" fmla="*/ 341 h 512"/>
              <a:gd name="T54" fmla="*/ 181 w 512"/>
              <a:gd name="T55" fmla="*/ 353 h 512"/>
              <a:gd name="T56" fmla="*/ 128 w 512"/>
              <a:gd name="T57" fmla="*/ 353 h 512"/>
              <a:gd name="T58" fmla="*/ 117 w 512"/>
              <a:gd name="T59" fmla="*/ 342 h 512"/>
              <a:gd name="T60" fmla="*/ 128 w 512"/>
              <a:gd name="T61" fmla="*/ 331 h 512"/>
              <a:gd name="T62" fmla="*/ 152 w 512"/>
              <a:gd name="T63" fmla="*/ 331 h 512"/>
              <a:gd name="T64" fmla="*/ 128 w 512"/>
              <a:gd name="T65" fmla="*/ 256 h 512"/>
              <a:gd name="T66" fmla="*/ 256 w 512"/>
              <a:gd name="T67" fmla="*/ 128 h 512"/>
              <a:gd name="T68" fmla="*/ 384 w 512"/>
              <a:gd name="T69" fmla="*/ 256 h 512"/>
              <a:gd name="T70" fmla="*/ 256 w 512"/>
              <a:gd name="T71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5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197" y="208"/>
                </a:moveTo>
                <a:cubicBezTo>
                  <a:pt x="202" y="204"/>
                  <a:pt x="208" y="204"/>
                  <a:pt x="213" y="208"/>
                </a:cubicBezTo>
                <a:cubicBezTo>
                  <a:pt x="256" y="252"/>
                  <a:pt x="256" y="252"/>
                  <a:pt x="256" y="252"/>
                </a:cubicBezTo>
                <a:cubicBezTo>
                  <a:pt x="280" y="227"/>
                  <a:pt x="280" y="227"/>
                  <a:pt x="280" y="227"/>
                </a:cubicBezTo>
                <a:cubicBezTo>
                  <a:pt x="284" y="223"/>
                  <a:pt x="291" y="223"/>
                  <a:pt x="295" y="227"/>
                </a:cubicBezTo>
                <a:cubicBezTo>
                  <a:pt x="299" y="231"/>
                  <a:pt x="299" y="238"/>
                  <a:pt x="295" y="242"/>
                </a:cubicBezTo>
                <a:cubicBezTo>
                  <a:pt x="263" y="274"/>
                  <a:pt x="263" y="274"/>
                  <a:pt x="263" y="274"/>
                </a:cubicBezTo>
                <a:cubicBezTo>
                  <a:pt x="261" y="276"/>
                  <a:pt x="258" y="277"/>
                  <a:pt x="256" y="277"/>
                </a:cubicBezTo>
                <a:cubicBezTo>
                  <a:pt x="253" y="277"/>
                  <a:pt x="250" y="276"/>
                  <a:pt x="248" y="274"/>
                </a:cubicBezTo>
                <a:cubicBezTo>
                  <a:pt x="197" y="224"/>
                  <a:pt x="197" y="224"/>
                  <a:pt x="197" y="224"/>
                </a:cubicBezTo>
                <a:cubicBezTo>
                  <a:pt x="193" y="219"/>
                  <a:pt x="193" y="213"/>
                  <a:pt x="197" y="208"/>
                </a:cubicBezTo>
                <a:close/>
                <a:moveTo>
                  <a:pt x="256" y="384"/>
                </a:moveTo>
                <a:cubicBezTo>
                  <a:pt x="250" y="384"/>
                  <a:pt x="245" y="379"/>
                  <a:pt x="245" y="373"/>
                </a:cubicBezTo>
                <a:cubicBezTo>
                  <a:pt x="245" y="367"/>
                  <a:pt x="250" y="363"/>
                  <a:pt x="256" y="363"/>
                </a:cubicBezTo>
                <a:cubicBezTo>
                  <a:pt x="314" y="363"/>
                  <a:pt x="362" y="315"/>
                  <a:pt x="362" y="256"/>
                </a:cubicBezTo>
                <a:cubicBezTo>
                  <a:pt x="362" y="197"/>
                  <a:pt x="314" y="149"/>
                  <a:pt x="256" y="149"/>
                </a:cubicBezTo>
                <a:cubicBezTo>
                  <a:pt x="197" y="149"/>
                  <a:pt x="149" y="197"/>
                  <a:pt x="149" y="256"/>
                </a:cubicBezTo>
                <a:cubicBezTo>
                  <a:pt x="149" y="279"/>
                  <a:pt x="156" y="302"/>
                  <a:pt x="170" y="320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2"/>
                  <a:pt x="174" y="277"/>
                  <a:pt x="180" y="277"/>
                </a:cubicBezTo>
                <a:cubicBezTo>
                  <a:pt x="186" y="277"/>
                  <a:pt x="191" y="282"/>
                  <a:pt x="191" y="288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191" y="347"/>
                  <a:pt x="187" y="353"/>
                  <a:pt x="181" y="353"/>
                </a:cubicBezTo>
                <a:cubicBezTo>
                  <a:pt x="128" y="353"/>
                  <a:pt x="128" y="353"/>
                  <a:pt x="128" y="353"/>
                </a:cubicBezTo>
                <a:cubicBezTo>
                  <a:pt x="122" y="353"/>
                  <a:pt x="117" y="348"/>
                  <a:pt x="117" y="342"/>
                </a:cubicBezTo>
                <a:cubicBezTo>
                  <a:pt x="117" y="336"/>
                  <a:pt x="122" y="331"/>
                  <a:pt x="128" y="331"/>
                </a:cubicBezTo>
                <a:cubicBezTo>
                  <a:pt x="152" y="331"/>
                  <a:pt x="152" y="331"/>
                  <a:pt x="152" y="331"/>
                </a:cubicBezTo>
                <a:cubicBezTo>
                  <a:pt x="136" y="309"/>
                  <a:pt x="128" y="283"/>
                  <a:pt x="128" y="256"/>
                </a:cubicBezTo>
                <a:cubicBezTo>
                  <a:pt x="128" y="186"/>
                  <a:pt x="185" y="128"/>
                  <a:pt x="256" y="128"/>
                </a:cubicBezTo>
                <a:cubicBezTo>
                  <a:pt x="326" y="128"/>
                  <a:pt x="384" y="186"/>
                  <a:pt x="384" y="256"/>
                </a:cubicBezTo>
                <a:cubicBezTo>
                  <a:pt x="384" y="327"/>
                  <a:pt x="326" y="384"/>
                  <a:pt x="256" y="3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2" name="Freeform 507"/>
          <p:cNvSpPr>
            <a:spLocks noChangeAspect="1" noEditPoints="1"/>
          </p:cNvSpPr>
          <p:nvPr/>
        </p:nvSpPr>
        <p:spPr bwMode="auto">
          <a:xfrm>
            <a:off x="5712606" y="3695180"/>
            <a:ext cx="685744" cy="660258"/>
          </a:xfrm>
          <a:custGeom>
            <a:avLst/>
            <a:gdLst>
              <a:gd name="T0" fmla="*/ 181 w 512"/>
              <a:gd name="T1" fmla="*/ 394 h 512"/>
              <a:gd name="T2" fmla="*/ 330 w 512"/>
              <a:gd name="T3" fmla="*/ 394 h 512"/>
              <a:gd name="T4" fmla="*/ 330 w 512"/>
              <a:gd name="T5" fmla="*/ 202 h 512"/>
              <a:gd name="T6" fmla="*/ 181 w 512"/>
              <a:gd name="T7" fmla="*/ 202 h 512"/>
              <a:gd name="T8" fmla="*/ 181 w 512"/>
              <a:gd name="T9" fmla="*/ 394 h 512"/>
              <a:gd name="T10" fmla="*/ 288 w 512"/>
              <a:gd name="T11" fmla="*/ 234 h 512"/>
              <a:gd name="T12" fmla="*/ 298 w 512"/>
              <a:gd name="T13" fmla="*/ 224 h 512"/>
              <a:gd name="T14" fmla="*/ 309 w 512"/>
              <a:gd name="T15" fmla="*/ 234 h 512"/>
              <a:gd name="T16" fmla="*/ 309 w 512"/>
              <a:gd name="T17" fmla="*/ 362 h 512"/>
              <a:gd name="T18" fmla="*/ 298 w 512"/>
              <a:gd name="T19" fmla="*/ 373 h 512"/>
              <a:gd name="T20" fmla="*/ 288 w 512"/>
              <a:gd name="T21" fmla="*/ 362 h 512"/>
              <a:gd name="T22" fmla="*/ 288 w 512"/>
              <a:gd name="T23" fmla="*/ 234 h 512"/>
              <a:gd name="T24" fmla="*/ 245 w 512"/>
              <a:gd name="T25" fmla="*/ 234 h 512"/>
              <a:gd name="T26" fmla="*/ 256 w 512"/>
              <a:gd name="T27" fmla="*/ 224 h 512"/>
              <a:gd name="T28" fmla="*/ 266 w 512"/>
              <a:gd name="T29" fmla="*/ 234 h 512"/>
              <a:gd name="T30" fmla="*/ 266 w 512"/>
              <a:gd name="T31" fmla="*/ 362 h 512"/>
              <a:gd name="T32" fmla="*/ 256 w 512"/>
              <a:gd name="T33" fmla="*/ 373 h 512"/>
              <a:gd name="T34" fmla="*/ 245 w 512"/>
              <a:gd name="T35" fmla="*/ 362 h 512"/>
              <a:gd name="T36" fmla="*/ 245 w 512"/>
              <a:gd name="T37" fmla="*/ 234 h 512"/>
              <a:gd name="T38" fmla="*/ 202 w 512"/>
              <a:gd name="T39" fmla="*/ 234 h 512"/>
              <a:gd name="T40" fmla="*/ 213 w 512"/>
              <a:gd name="T41" fmla="*/ 224 h 512"/>
              <a:gd name="T42" fmla="*/ 224 w 512"/>
              <a:gd name="T43" fmla="*/ 234 h 512"/>
              <a:gd name="T44" fmla="*/ 224 w 512"/>
              <a:gd name="T45" fmla="*/ 362 h 512"/>
              <a:gd name="T46" fmla="*/ 213 w 512"/>
              <a:gd name="T47" fmla="*/ 373 h 512"/>
              <a:gd name="T48" fmla="*/ 202 w 512"/>
              <a:gd name="T49" fmla="*/ 362 h 512"/>
              <a:gd name="T50" fmla="*/ 202 w 512"/>
              <a:gd name="T51" fmla="*/ 234 h 512"/>
              <a:gd name="T52" fmla="*/ 293 w 512"/>
              <a:gd name="T53" fmla="*/ 138 h 512"/>
              <a:gd name="T54" fmla="*/ 219 w 512"/>
              <a:gd name="T55" fmla="*/ 138 h 512"/>
              <a:gd name="T56" fmla="*/ 256 w 512"/>
              <a:gd name="T57" fmla="*/ 117 h 512"/>
              <a:gd name="T58" fmla="*/ 293 w 512"/>
              <a:gd name="T59" fmla="*/ 138 h 512"/>
              <a:gd name="T60" fmla="*/ 256 w 512"/>
              <a:gd name="T61" fmla="*/ 0 h 512"/>
              <a:gd name="T62" fmla="*/ 0 w 512"/>
              <a:gd name="T63" fmla="*/ 256 h 512"/>
              <a:gd name="T64" fmla="*/ 256 w 512"/>
              <a:gd name="T65" fmla="*/ 512 h 512"/>
              <a:gd name="T66" fmla="*/ 512 w 512"/>
              <a:gd name="T67" fmla="*/ 256 h 512"/>
              <a:gd name="T68" fmla="*/ 256 w 512"/>
              <a:gd name="T69" fmla="*/ 0 h 512"/>
              <a:gd name="T70" fmla="*/ 352 w 512"/>
              <a:gd name="T71" fmla="*/ 202 h 512"/>
              <a:gd name="T72" fmla="*/ 352 w 512"/>
              <a:gd name="T73" fmla="*/ 405 h 512"/>
              <a:gd name="T74" fmla="*/ 341 w 512"/>
              <a:gd name="T75" fmla="*/ 416 h 512"/>
              <a:gd name="T76" fmla="*/ 170 w 512"/>
              <a:gd name="T77" fmla="*/ 416 h 512"/>
              <a:gd name="T78" fmla="*/ 160 w 512"/>
              <a:gd name="T79" fmla="*/ 405 h 512"/>
              <a:gd name="T80" fmla="*/ 160 w 512"/>
              <a:gd name="T81" fmla="*/ 202 h 512"/>
              <a:gd name="T82" fmla="*/ 149 w 512"/>
              <a:gd name="T83" fmla="*/ 192 h 512"/>
              <a:gd name="T84" fmla="*/ 160 w 512"/>
              <a:gd name="T85" fmla="*/ 181 h 512"/>
              <a:gd name="T86" fmla="*/ 170 w 512"/>
              <a:gd name="T87" fmla="*/ 181 h 512"/>
              <a:gd name="T88" fmla="*/ 341 w 512"/>
              <a:gd name="T89" fmla="*/ 181 h 512"/>
              <a:gd name="T90" fmla="*/ 352 w 512"/>
              <a:gd name="T91" fmla="*/ 181 h 512"/>
              <a:gd name="T92" fmla="*/ 362 w 512"/>
              <a:gd name="T93" fmla="*/ 192 h 512"/>
              <a:gd name="T94" fmla="*/ 352 w 512"/>
              <a:gd name="T95" fmla="*/ 202 h 512"/>
              <a:gd name="T96" fmla="*/ 352 w 512"/>
              <a:gd name="T97" fmla="*/ 160 h 512"/>
              <a:gd name="T98" fmla="*/ 160 w 512"/>
              <a:gd name="T99" fmla="*/ 160 h 512"/>
              <a:gd name="T100" fmla="*/ 149 w 512"/>
              <a:gd name="T101" fmla="*/ 149 h 512"/>
              <a:gd name="T102" fmla="*/ 160 w 512"/>
              <a:gd name="T103" fmla="*/ 138 h 512"/>
              <a:gd name="T104" fmla="*/ 195 w 512"/>
              <a:gd name="T105" fmla="*/ 138 h 512"/>
              <a:gd name="T106" fmla="*/ 197 w 512"/>
              <a:gd name="T107" fmla="*/ 134 h 512"/>
              <a:gd name="T108" fmla="*/ 197 w 512"/>
              <a:gd name="T109" fmla="*/ 134 h 512"/>
              <a:gd name="T110" fmla="*/ 256 w 512"/>
              <a:gd name="T111" fmla="*/ 96 h 512"/>
              <a:gd name="T112" fmla="*/ 316 w 512"/>
              <a:gd name="T113" fmla="*/ 138 h 512"/>
              <a:gd name="T114" fmla="*/ 352 w 512"/>
              <a:gd name="T115" fmla="*/ 138 h 512"/>
              <a:gd name="T116" fmla="*/ 362 w 512"/>
              <a:gd name="T117" fmla="*/ 149 h 512"/>
              <a:gd name="T118" fmla="*/ 352 w 512"/>
              <a:gd name="T119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2" h="512">
                <a:moveTo>
                  <a:pt x="181" y="394"/>
                </a:moveTo>
                <a:cubicBezTo>
                  <a:pt x="330" y="394"/>
                  <a:pt x="330" y="394"/>
                  <a:pt x="330" y="394"/>
                </a:cubicBezTo>
                <a:cubicBezTo>
                  <a:pt x="330" y="202"/>
                  <a:pt x="330" y="202"/>
                  <a:pt x="330" y="202"/>
                </a:cubicBezTo>
                <a:cubicBezTo>
                  <a:pt x="181" y="202"/>
                  <a:pt x="181" y="202"/>
                  <a:pt x="181" y="202"/>
                </a:cubicBezTo>
                <a:lnTo>
                  <a:pt x="181" y="394"/>
                </a:lnTo>
                <a:close/>
                <a:moveTo>
                  <a:pt x="288" y="234"/>
                </a:moveTo>
                <a:cubicBezTo>
                  <a:pt x="288" y="228"/>
                  <a:pt x="292" y="224"/>
                  <a:pt x="298" y="224"/>
                </a:cubicBezTo>
                <a:cubicBezTo>
                  <a:pt x="304" y="224"/>
                  <a:pt x="309" y="228"/>
                  <a:pt x="309" y="234"/>
                </a:cubicBezTo>
                <a:cubicBezTo>
                  <a:pt x="309" y="362"/>
                  <a:pt x="309" y="362"/>
                  <a:pt x="309" y="362"/>
                </a:cubicBezTo>
                <a:cubicBezTo>
                  <a:pt x="309" y="368"/>
                  <a:pt x="304" y="373"/>
                  <a:pt x="298" y="373"/>
                </a:cubicBezTo>
                <a:cubicBezTo>
                  <a:pt x="292" y="373"/>
                  <a:pt x="288" y="368"/>
                  <a:pt x="288" y="362"/>
                </a:cubicBezTo>
                <a:lnTo>
                  <a:pt x="288" y="234"/>
                </a:lnTo>
                <a:close/>
                <a:moveTo>
                  <a:pt x="245" y="234"/>
                </a:moveTo>
                <a:cubicBezTo>
                  <a:pt x="245" y="228"/>
                  <a:pt x="250" y="224"/>
                  <a:pt x="256" y="224"/>
                </a:cubicBezTo>
                <a:cubicBezTo>
                  <a:pt x="262" y="224"/>
                  <a:pt x="266" y="228"/>
                  <a:pt x="266" y="234"/>
                </a:cubicBezTo>
                <a:cubicBezTo>
                  <a:pt x="266" y="362"/>
                  <a:pt x="266" y="362"/>
                  <a:pt x="266" y="362"/>
                </a:cubicBezTo>
                <a:cubicBezTo>
                  <a:pt x="266" y="368"/>
                  <a:pt x="262" y="373"/>
                  <a:pt x="256" y="373"/>
                </a:cubicBezTo>
                <a:cubicBezTo>
                  <a:pt x="250" y="373"/>
                  <a:pt x="245" y="368"/>
                  <a:pt x="245" y="362"/>
                </a:cubicBezTo>
                <a:lnTo>
                  <a:pt x="245" y="234"/>
                </a:lnTo>
                <a:close/>
                <a:moveTo>
                  <a:pt x="202" y="234"/>
                </a:moveTo>
                <a:cubicBezTo>
                  <a:pt x="202" y="228"/>
                  <a:pt x="207" y="224"/>
                  <a:pt x="213" y="224"/>
                </a:cubicBezTo>
                <a:cubicBezTo>
                  <a:pt x="219" y="224"/>
                  <a:pt x="224" y="228"/>
                  <a:pt x="224" y="234"/>
                </a:cubicBezTo>
                <a:cubicBezTo>
                  <a:pt x="224" y="362"/>
                  <a:pt x="224" y="362"/>
                  <a:pt x="224" y="362"/>
                </a:cubicBezTo>
                <a:cubicBezTo>
                  <a:pt x="224" y="368"/>
                  <a:pt x="219" y="373"/>
                  <a:pt x="213" y="373"/>
                </a:cubicBezTo>
                <a:cubicBezTo>
                  <a:pt x="207" y="373"/>
                  <a:pt x="202" y="368"/>
                  <a:pt x="202" y="362"/>
                </a:cubicBezTo>
                <a:lnTo>
                  <a:pt x="202" y="234"/>
                </a:lnTo>
                <a:close/>
                <a:moveTo>
                  <a:pt x="293" y="138"/>
                </a:moveTo>
                <a:cubicBezTo>
                  <a:pt x="219" y="138"/>
                  <a:pt x="219" y="138"/>
                  <a:pt x="219" y="138"/>
                </a:cubicBezTo>
                <a:cubicBezTo>
                  <a:pt x="226" y="125"/>
                  <a:pt x="240" y="117"/>
                  <a:pt x="256" y="117"/>
                </a:cubicBezTo>
                <a:cubicBezTo>
                  <a:pt x="271" y="117"/>
                  <a:pt x="285" y="125"/>
                  <a:pt x="293" y="138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52" y="202"/>
                </a:moveTo>
                <a:cubicBezTo>
                  <a:pt x="352" y="405"/>
                  <a:pt x="352" y="405"/>
                  <a:pt x="352" y="405"/>
                </a:cubicBezTo>
                <a:cubicBezTo>
                  <a:pt x="352" y="411"/>
                  <a:pt x="347" y="416"/>
                  <a:pt x="341" y="416"/>
                </a:cubicBezTo>
                <a:cubicBezTo>
                  <a:pt x="170" y="416"/>
                  <a:pt x="170" y="416"/>
                  <a:pt x="170" y="416"/>
                </a:cubicBezTo>
                <a:cubicBezTo>
                  <a:pt x="164" y="416"/>
                  <a:pt x="160" y="411"/>
                  <a:pt x="160" y="405"/>
                </a:cubicBezTo>
                <a:cubicBezTo>
                  <a:pt x="160" y="202"/>
                  <a:pt x="160" y="202"/>
                  <a:pt x="160" y="202"/>
                </a:cubicBezTo>
                <a:cubicBezTo>
                  <a:pt x="154" y="202"/>
                  <a:pt x="149" y="198"/>
                  <a:pt x="149" y="192"/>
                </a:cubicBezTo>
                <a:cubicBezTo>
                  <a:pt x="149" y="186"/>
                  <a:pt x="154" y="181"/>
                  <a:pt x="160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341" y="181"/>
                  <a:pt x="341" y="181"/>
                  <a:pt x="341" y="181"/>
                </a:cubicBezTo>
                <a:cubicBezTo>
                  <a:pt x="352" y="181"/>
                  <a:pt x="352" y="181"/>
                  <a:pt x="352" y="181"/>
                </a:cubicBezTo>
                <a:cubicBezTo>
                  <a:pt x="358" y="181"/>
                  <a:pt x="362" y="186"/>
                  <a:pt x="362" y="192"/>
                </a:cubicBezTo>
                <a:cubicBezTo>
                  <a:pt x="362" y="198"/>
                  <a:pt x="358" y="202"/>
                  <a:pt x="352" y="202"/>
                </a:cubicBezTo>
                <a:close/>
                <a:moveTo>
                  <a:pt x="352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54" y="160"/>
                  <a:pt x="149" y="155"/>
                  <a:pt x="149" y="149"/>
                </a:cubicBezTo>
                <a:cubicBezTo>
                  <a:pt x="149" y="143"/>
                  <a:pt x="154" y="138"/>
                  <a:pt x="160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6" y="137"/>
                  <a:pt x="196" y="135"/>
                  <a:pt x="197" y="134"/>
                </a:cubicBezTo>
                <a:cubicBezTo>
                  <a:pt x="197" y="134"/>
                  <a:pt x="197" y="134"/>
                  <a:pt x="197" y="134"/>
                </a:cubicBezTo>
                <a:cubicBezTo>
                  <a:pt x="207" y="111"/>
                  <a:pt x="230" y="96"/>
                  <a:pt x="256" y="96"/>
                </a:cubicBezTo>
                <a:cubicBezTo>
                  <a:pt x="283" y="96"/>
                  <a:pt x="307" y="113"/>
                  <a:pt x="316" y="138"/>
                </a:cubicBezTo>
                <a:cubicBezTo>
                  <a:pt x="352" y="138"/>
                  <a:pt x="352" y="138"/>
                  <a:pt x="352" y="138"/>
                </a:cubicBezTo>
                <a:cubicBezTo>
                  <a:pt x="358" y="138"/>
                  <a:pt x="362" y="143"/>
                  <a:pt x="362" y="149"/>
                </a:cubicBezTo>
                <a:cubicBezTo>
                  <a:pt x="362" y="155"/>
                  <a:pt x="358" y="160"/>
                  <a:pt x="352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35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553001" y="1486829"/>
            <a:ext cx="2465656" cy="361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2800" indent="-1764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Verdana"/>
              </a:rPr>
              <a:t>Organization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 – Daily activities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0" name="Rectangle 39"/>
          <p:cNvSpPr/>
          <p:nvPr/>
        </p:nvSpPr>
        <p:spPr bwMode="gray">
          <a:xfrm>
            <a:off x="553001" y="4737673"/>
            <a:ext cx="8103940" cy="51002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Verdana"/>
              </a:rPr>
              <a:t>Data security</a:t>
            </a:r>
          </a:p>
        </p:txBody>
      </p:sp>
      <p:sp>
        <p:nvSpPr>
          <p:cNvPr id="41" name="Rectangle 40"/>
          <p:cNvSpPr/>
          <p:nvPr/>
        </p:nvSpPr>
        <p:spPr bwMode="gray">
          <a:xfrm>
            <a:off x="553001" y="5309004"/>
            <a:ext cx="8103940" cy="51002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defRPr/>
            </a:pPr>
            <a:r>
              <a:rPr lang="en-US" b="1" dirty="0">
                <a:solidFill>
                  <a:prstClr val="white"/>
                </a:solidFill>
                <a:latin typeface="Verdana"/>
              </a:rPr>
              <a:t>Governance</a:t>
            </a:r>
          </a:p>
        </p:txBody>
      </p:sp>
      <p:sp>
        <p:nvSpPr>
          <p:cNvPr id="42" name="Title 2"/>
          <p:cNvSpPr>
            <a:spLocks noGrp="1"/>
          </p:cNvSpPr>
          <p:nvPr>
            <p:ph type="title"/>
          </p:nvPr>
        </p:nvSpPr>
        <p:spPr>
          <a:xfrm>
            <a:off x="376240" y="317500"/>
            <a:ext cx="8391525" cy="334100"/>
          </a:xfrm>
        </p:spPr>
        <p:txBody>
          <a:bodyPr/>
          <a:lstStyle/>
          <a:p>
            <a:r>
              <a:rPr lang="en-US" sz="2000" dirty="0"/>
              <a:t>Concepts</a:t>
            </a:r>
            <a:endParaRPr lang="en-US" sz="2000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651602"/>
            <a:ext cx="8391524" cy="757255"/>
          </a:xfrm>
        </p:spPr>
        <p:txBody>
          <a:bodyPr/>
          <a:lstStyle/>
          <a:p>
            <a:r>
              <a:rPr lang="en-US" sz="2000" dirty="0"/>
              <a:t>GDPR snapshot for organizations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0557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 bwMode="gray">
          <a:xfrm>
            <a:off x="485171" y="1644388"/>
            <a:ext cx="2202071" cy="809671"/>
          </a:xfrm>
          <a:prstGeom prst="wedgeRectCallout">
            <a:avLst>
              <a:gd name="adj1" fmla="val 70017"/>
              <a:gd name="adj2" fmla="val 331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Confidentiality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8" name="Rectangular Callout 7"/>
          <p:cNvSpPr/>
          <p:nvPr/>
        </p:nvSpPr>
        <p:spPr bwMode="gray">
          <a:xfrm>
            <a:off x="6907390" y="2826404"/>
            <a:ext cx="2122501" cy="709545"/>
          </a:xfrm>
          <a:prstGeom prst="wedgeRectCallout">
            <a:avLst>
              <a:gd name="adj1" fmla="val -65035"/>
              <a:gd name="adj2" fmla="val 360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Availability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Rectangular Callout 8"/>
          <p:cNvSpPr/>
          <p:nvPr/>
        </p:nvSpPr>
        <p:spPr bwMode="gray">
          <a:xfrm>
            <a:off x="5676118" y="1254581"/>
            <a:ext cx="2053845" cy="779610"/>
          </a:xfrm>
          <a:prstGeom prst="wedgeRectCallout">
            <a:avLst>
              <a:gd name="adj1" fmla="val -32690"/>
              <a:gd name="adj2" fmla="val 787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Integrity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Rectangular Callout 9"/>
          <p:cNvSpPr/>
          <p:nvPr/>
        </p:nvSpPr>
        <p:spPr bwMode="gray">
          <a:xfrm>
            <a:off x="6565693" y="4717963"/>
            <a:ext cx="2202071" cy="941726"/>
          </a:xfrm>
          <a:prstGeom prst="wedgeRectCallout">
            <a:avLst>
              <a:gd name="adj1" fmla="val -64768"/>
              <a:gd name="adj2" fmla="val 12474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Resilience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2" name="Rectangular Callout 11"/>
          <p:cNvSpPr/>
          <p:nvPr/>
        </p:nvSpPr>
        <p:spPr bwMode="gray">
          <a:xfrm>
            <a:off x="84667" y="3535947"/>
            <a:ext cx="2151944" cy="671986"/>
          </a:xfrm>
          <a:prstGeom prst="wedgeRectCallout">
            <a:avLst>
              <a:gd name="adj1" fmla="val 61240"/>
              <a:gd name="adj2" fmla="val 15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sz="1600" dirty="0" err="1">
                <a:solidFill>
                  <a:prstClr val="white"/>
                </a:solidFill>
                <a:latin typeface="Verdana"/>
              </a:rPr>
              <a:t>Pseudonymisation</a:t>
            </a:r>
            <a:endParaRPr lang="en-US" sz="16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Rectangular Callout 15"/>
          <p:cNvSpPr/>
          <p:nvPr/>
        </p:nvSpPr>
        <p:spPr bwMode="gray">
          <a:xfrm>
            <a:off x="731451" y="5188826"/>
            <a:ext cx="1709509" cy="584818"/>
          </a:xfrm>
          <a:prstGeom prst="wedgeRectCallout">
            <a:avLst>
              <a:gd name="adj1" fmla="val 72534"/>
              <a:gd name="adj2" fmla="val -7244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Encryption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9" name="Title 6"/>
          <p:cNvSpPr>
            <a:spLocks noGrp="1"/>
          </p:cNvSpPr>
          <p:nvPr>
            <p:ph type="title"/>
          </p:nvPr>
        </p:nvSpPr>
        <p:spPr>
          <a:xfrm>
            <a:off x="376240" y="317501"/>
            <a:ext cx="8391525" cy="698500"/>
          </a:xfrm>
        </p:spPr>
        <p:txBody>
          <a:bodyPr/>
          <a:lstStyle/>
          <a:p>
            <a:r>
              <a:rPr lang="en-US" dirty="0" smtClean="0"/>
              <a:t>Risk Assessment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dirty="0" smtClean="0">
                <a:solidFill>
                  <a:srgbClr val="575757"/>
                </a:solidFill>
                <a:latin typeface="+mn-lt"/>
                <a:ea typeface="+mn-ea"/>
                <a:cs typeface="+mn-cs"/>
              </a:rPr>
              <a:t>GDPR technical requirements</a:t>
            </a:r>
            <a:endParaRPr lang="en-US" dirty="0">
              <a:solidFill>
                <a:srgbClr val="57575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989" y="1774817"/>
            <a:ext cx="4170025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Security measures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GDPR requirement:</a:t>
            </a:r>
          </a:p>
          <a:p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Use appropriate technical and organizational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Process personal data to ensure its appropriate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Protection against unauthorized or unlawful </a:t>
            </a:r>
            <a:r>
              <a:rPr lang="en-US" sz="1800" dirty="0"/>
              <a:t>processing 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Protection against accidental loss, destruction or damage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 type of security incident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Breach of security leading to the accidental or unlawful destruction, loss, alteration, unauthorized disclosure of, or access to, personal data transmitted, stored or otherwise processed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8" y="651602"/>
            <a:ext cx="8391524" cy="757255"/>
          </a:xfrm>
        </p:spPr>
        <p:txBody>
          <a:bodyPr/>
          <a:lstStyle/>
          <a:p>
            <a:r>
              <a:rPr lang="en-US" noProof="0" dirty="0" smtClean="0"/>
              <a:t>Personal data breach</a:t>
            </a:r>
            <a:endParaRPr lang="en-US" noProof="0" dirty="0"/>
          </a:p>
        </p:txBody>
      </p:sp>
      <p:sp>
        <p:nvSpPr>
          <p:cNvPr id="7" name="Rectangular Callout 6"/>
          <p:cNvSpPr/>
          <p:nvPr/>
        </p:nvSpPr>
        <p:spPr bwMode="gray">
          <a:xfrm>
            <a:off x="1642486" y="5365309"/>
            <a:ext cx="2176259" cy="729723"/>
          </a:xfrm>
          <a:prstGeom prst="wedgeRectCallout">
            <a:avLst>
              <a:gd name="adj1" fmla="val -9015"/>
              <a:gd name="adj2" fmla="val -10407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Confidentiality breach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8" name="Rectangular Callout 7"/>
          <p:cNvSpPr/>
          <p:nvPr/>
        </p:nvSpPr>
        <p:spPr bwMode="gray">
          <a:xfrm>
            <a:off x="707572" y="3977945"/>
            <a:ext cx="1507007" cy="724684"/>
          </a:xfrm>
          <a:prstGeom prst="wedgeRectCallout">
            <a:avLst>
              <a:gd name="adj1" fmla="val 33700"/>
              <a:gd name="adj2" fmla="val 729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Integrity breach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Rectangular Callout 8"/>
          <p:cNvSpPr/>
          <p:nvPr/>
        </p:nvSpPr>
        <p:spPr bwMode="gray">
          <a:xfrm>
            <a:off x="2654413" y="3988834"/>
            <a:ext cx="2004672" cy="713797"/>
          </a:xfrm>
          <a:prstGeom prst="wedgeRectCallout">
            <a:avLst>
              <a:gd name="adj1" fmla="val -27803"/>
              <a:gd name="adj2" fmla="val 1067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 anchorCtr="0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Verdana"/>
              </a:rPr>
              <a:t>Availability breach</a:t>
            </a:r>
            <a:endParaRPr lang="en-US" dirty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7970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Personal data breach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 dirty="0" smtClean="0"/>
              <a:t>Data Protection Authority (ANSPDCP)</a:t>
            </a:r>
            <a:endParaRPr lang="en-US" noProof="0" dirty="0"/>
          </a:p>
          <a:p>
            <a:pPr lvl="3"/>
            <a:r>
              <a:rPr lang="en-US" noProof="0" dirty="0" smtClean="0"/>
              <a:t>72 hours after having become aware</a:t>
            </a:r>
          </a:p>
          <a:p>
            <a:pPr lvl="3"/>
            <a:r>
              <a:rPr lang="en-US" b="1" dirty="0" smtClean="0"/>
              <a:t>Risk</a:t>
            </a:r>
            <a:r>
              <a:rPr lang="en-US" dirty="0" smtClean="0"/>
              <a:t> to the rights and freedoms of natural persons</a:t>
            </a:r>
          </a:p>
          <a:p>
            <a:pPr marL="0" lvl="3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Notification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Describe the nature of </a:t>
            </a:r>
            <a:r>
              <a:rPr lang="en-US" b="0" dirty="0" smtClean="0">
                <a:solidFill>
                  <a:schemeClr val="tx1"/>
                </a:solidFill>
              </a:rPr>
              <a:t>the personal data breach, categories and approximate number of data subjects and records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Name and contact details of the DPO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Describe likely consequences of breach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Describe measures taken to address the breach and mitigate adverse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No notification: if personal data are already publicly available (no confidentiality breach) and no availability breach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 dirty="0" smtClean="0"/>
              <a:t>Individual (Data subject)</a:t>
            </a:r>
            <a:endParaRPr lang="en-US" noProof="0" dirty="0"/>
          </a:p>
          <a:p>
            <a:pPr lvl="3"/>
            <a:r>
              <a:rPr lang="en-US" noProof="0" dirty="0" smtClean="0"/>
              <a:t>Without undue delay</a:t>
            </a:r>
            <a:endParaRPr lang="en-US" noProof="0" dirty="0"/>
          </a:p>
          <a:p>
            <a:pPr lvl="3"/>
            <a:r>
              <a:rPr lang="en-US" b="1" noProof="0" dirty="0" smtClean="0"/>
              <a:t>High risk </a:t>
            </a:r>
            <a:r>
              <a:rPr lang="en-US" noProof="0" dirty="0" smtClean="0"/>
              <a:t>to the rights and freedoms of natural persons</a:t>
            </a:r>
          </a:p>
          <a:p>
            <a:pPr marL="0" lvl="3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Describe the nature of the personal data </a:t>
            </a:r>
            <a:r>
              <a:rPr lang="en-US" b="0" dirty="0" smtClean="0">
                <a:solidFill>
                  <a:schemeClr val="tx1"/>
                </a:solidFill>
              </a:rPr>
              <a:t>breach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Name </a:t>
            </a:r>
            <a:r>
              <a:rPr lang="en-US" b="0" dirty="0">
                <a:solidFill>
                  <a:schemeClr val="tx1"/>
                </a:solidFill>
              </a:rPr>
              <a:t>and contact details of the DPO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Describe likely consequences of breach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Describe measures taken to address the breach and mitigate adverse effects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Communicate to the affected data subjects directly</a:t>
            </a:r>
          </a:p>
          <a:p>
            <a:pPr marL="527850" lvl="4" indent="-171450"/>
            <a:r>
              <a:rPr lang="en-US" b="0" dirty="0" smtClean="0">
                <a:solidFill>
                  <a:schemeClr val="tx1"/>
                </a:solidFill>
              </a:rPr>
              <a:t>If disproportionate effort – public communication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Notification and Communication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84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noProof="0" dirty="0" smtClean="0"/>
              <a:t>Personal data breach</a:t>
            </a:r>
            <a:br>
              <a:rPr lang="en-US" noProof="0" dirty="0" smtClean="0"/>
            </a:br>
            <a:r>
              <a:rPr lang="en-US" noProof="0" dirty="0" smtClean="0">
                <a:solidFill>
                  <a:srgbClr val="575757"/>
                </a:solidFill>
                <a:latin typeface="+mn-lt"/>
                <a:ea typeface="+mn-ea"/>
                <a:cs typeface="+mn-cs"/>
              </a:rPr>
              <a:t>Risk and High Risk Assessment - factors</a:t>
            </a:r>
            <a:endParaRPr lang="en-US" dirty="0">
              <a:solidFill>
                <a:srgbClr val="57575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3702" y="4026705"/>
            <a:ext cx="1387475" cy="895174"/>
          </a:xfrm>
          <a:prstGeom prst="rect">
            <a:avLst/>
          </a:prstGeom>
          <a:solidFill>
            <a:srgbClr val="31313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Type of breach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2409" y="3256966"/>
            <a:ext cx="1390650" cy="1021976"/>
          </a:xfrm>
          <a:prstGeom prst="rect">
            <a:avLst/>
          </a:prstGeom>
          <a:solidFill>
            <a:srgbClr val="575757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Nature, sensitivity, volume of PD, number of individuals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74295" y="2523110"/>
            <a:ext cx="1389063" cy="895174"/>
          </a:xfrm>
          <a:prstGeom prst="rect">
            <a:avLst/>
          </a:prstGeom>
          <a:solidFill>
            <a:srgbClr val="B4B4B4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Ease of individual identification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614590" y="1880175"/>
            <a:ext cx="1390650" cy="895173"/>
          </a:xfrm>
          <a:prstGeom prst="rect">
            <a:avLst/>
          </a:prstGeom>
          <a:solidFill>
            <a:srgbClr val="86BC25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Consequences for individuals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356475" y="1258022"/>
            <a:ext cx="1392238" cy="874388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defTabSz="865188">
              <a:lnSpc>
                <a:spcPct val="9500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/>
                <a:ea typeface="ＭＳ Ｐゴシック" pitchFamily="50" charset="-128"/>
              </a:rPr>
              <a:t>Special characteristics of individual and controller</a:t>
            </a:r>
            <a:endParaRPr lang="en-US" sz="1400" dirty="0">
              <a:solidFill>
                <a:prstClr val="white"/>
              </a:solidFill>
              <a:latin typeface="Verdana"/>
              <a:ea typeface="ＭＳ Ｐゴシック" pitchFamily="50" charset="-128"/>
            </a:endParaRPr>
          </a:p>
        </p:txBody>
      </p:sp>
      <p:cxnSp>
        <p:nvCxnSpPr>
          <p:cNvPr id="12" name="AutoShape 8"/>
          <p:cNvCxnSpPr>
            <a:cxnSpLocks noChangeShapeType="1"/>
            <a:stCxn id="5" idx="0"/>
            <a:endCxn id="6" idx="1"/>
          </p:cNvCxnSpPr>
          <p:nvPr/>
        </p:nvCxnSpPr>
        <p:spPr bwMode="auto">
          <a:xfrm rot="5400000" flipH="1" flipV="1">
            <a:off x="1480550" y="3374847"/>
            <a:ext cx="258751" cy="1044971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cxnSp>
        <p:nvCxnSpPr>
          <p:cNvPr id="13" name="AutoShape 9"/>
          <p:cNvCxnSpPr>
            <a:cxnSpLocks noChangeShapeType="1"/>
            <a:stCxn id="6" idx="0"/>
            <a:endCxn id="8" idx="1"/>
          </p:cNvCxnSpPr>
          <p:nvPr/>
        </p:nvCxnSpPr>
        <p:spPr bwMode="auto">
          <a:xfrm rot="5400000" flipH="1" flipV="1">
            <a:off x="3207881" y="2590555"/>
            <a:ext cx="286269" cy="1046559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cxnSp>
        <p:nvCxnSpPr>
          <p:cNvPr id="14" name="AutoShape 10"/>
          <p:cNvCxnSpPr>
            <a:cxnSpLocks noChangeShapeType="1"/>
            <a:stCxn id="8" idx="0"/>
            <a:endCxn id="9" idx="1"/>
          </p:cNvCxnSpPr>
          <p:nvPr/>
        </p:nvCxnSpPr>
        <p:spPr bwMode="auto">
          <a:xfrm rot="5400000" flipH="1" flipV="1">
            <a:off x="4994032" y="1902555"/>
            <a:ext cx="195350" cy="1045765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cxnSp>
        <p:nvCxnSpPr>
          <p:cNvPr id="15" name="AutoShape 11"/>
          <p:cNvCxnSpPr>
            <a:cxnSpLocks noChangeShapeType="1"/>
            <a:stCxn id="9" idx="0"/>
            <a:endCxn id="11" idx="1"/>
          </p:cNvCxnSpPr>
          <p:nvPr/>
        </p:nvCxnSpPr>
        <p:spPr bwMode="auto">
          <a:xfrm rot="5400000" flipH="1" flipV="1">
            <a:off x="6740719" y="1264415"/>
            <a:ext cx="184957" cy="1046560"/>
          </a:xfrm>
          <a:prstGeom prst="bentConnector2">
            <a:avLst/>
          </a:prstGeom>
          <a:noFill/>
          <a:ln w="19050">
            <a:solidFill>
              <a:srgbClr val="B4B4B4"/>
            </a:solidFill>
            <a:miter lim="800000"/>
            <a:headEnd/>
            <a:tailEnd type="triangle" w="med" len="med"/>
          </a:ln>
        </p:spPr>
      </p:cxnSp>
      <p:sp>
        <p:nvSpPr>
          <p:cNvPr id="16" name="Tex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3702" y="5113105"/>
            <a:ext cx="1395413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Confidentiality breach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Availability breach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Both</a:t>
            </a: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  <p:sp>
        <p:nvSpPr>
          <p:cNvPr id="17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09802" y="4487094"/>
            <a:ext cx="1395413" cy="1815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Name and address vs. name and address of foster parents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Health data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Corroborated / combined</a:t>
            </a:r>
          </a:p>
          <a:p>
            <a:pPr>
              <a:defRPr/>
            </a:pP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62587" y="3750807"/>
            <a:ext cx="1676996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Directly from the data breached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Indirectly – in combination with publicly available data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 err="1">
                <a:solidFill>
                  <a:srgbClr val="53565A"/>
                </a:solidFill>
                <a:latin typeface="Verdana"/>
              </a:rPr>
              <a:t>P</a:t>
            </a:r>
            <a:r>
              <a:rPr lang="en-US" sz="1200" dirty="0" err="1">
                <a:solidFill>
                  <a:srgbClr val="53565A"/>
                </a:solidFill>
                <a:latin typeface="Verdana"/>
              </a:rPr>
              <a:t>seudonymisation</a:t>
            </a:r>
            <a:r>
              <a:rPr lang="en-US" sz="1200" dirty="0">
                <a:solidFill>
                  <a:srgbClr val="53565A"/>
                </a:solidFill>
                <a:latin typeface="Verdana"/>
              </a:rPr>
              <a:t> </a:t>
            </a:r>
            <a:endParaRPr lang="en-US" sz="2000" dirty="0">
              <a:solidFill>
                <a:srgbClr val="313131"/>
              </a:solidFill>
              <a:latin typeface="Verdana"/>
            </a:endParaRPr>
          </a:p>
        </p:txBody>
      </p:sp>
      <p:sp>
        <p:nvSpPr>
          <p:cNvPr id="19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621737" y="3095196"/>
            <a:ext cx="1511098" cy="2451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Data about vulnerable individuals / special categories of data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Identity theft, fraud, psychological distress, humiliation, damage to reputation</a:t>
            </a: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  <p:sp>
        <p:nvSpPr>
          <p:cNvPr id="20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409064" y="2436934"/>
            <a:ext cx="1395413" cy="1343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6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40000" indent="-180000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20000" indent="-179388" algn="l" defTabSz="957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lang="en-GB" sz="1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90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59512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Children / vulnerable individuals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53565A"/>
                </a:solidFill>
                <a:latin typeface="Verdana"/>
              </a:rPr>
              <a:t>Medical organization vs. newspaper mailing list</a:t>
            </a:r>
            <a:endParaRPr lang="en-US" sz="1200" dirty="0">
              <a:solidFill>
                <a:srgbClr val="53565A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2138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1313335" y="472649"/>
            <a:ext cx="5400000" cy="5400000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GDPR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</a:t>
            </a:r>
            <a:r>
              <a:rPr lang="en-US" noProof="0" dirty="0" smtClean="0"/>
              <a:t> 2018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12" y="285809"/>
            <a:ext cx="2655763" cy="3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7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PxXFmmGEqyC8gdNA_50A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4_3_Onscreen.potx" id="{300F3ED9-9C4C-4838-B157-107BB206E623}" vid="{ABD9136E-862F-4680-B56C-E8832C898B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BTaxHTField0 xmlns="39C40E9B-856B-46A7-8793-65A6FC1828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b169a262-1aaa-4ccb-9acf-78a36c1d9bab</TermId>
        </TermInfo>
      </Terms>
    </LanguageBTaxHTField0>
    <TaxCatchAll xmlns="8315673e-6c53-4db2-9864-725b19b971c7">
      <Value>2</Value>
      <Value>1</Value>
    </TaxCatchAll>
    <TaxKeywordTaxHTField xmlns="8315673e-6c53-4db2-9864-725b19b971c7">
      <Terms xmlns="http://schemas.microsoft.com/office/infopath/2007/PartnerControls"/>
    </TaxKeywordTaxHTField>
    <SearchComment xmlns="8315673e-6c53-4db2-9864-725b19b971c7" xsi:nil="true"/>
    <Global_x0020_Client_x0020_ServicesTaxHTField0 xmlns="7D1768DD-F29E-4DC2-9191-F2636B9FA92C">
      <Terms xmlns="http://schemas.microsoft.com/office/infopath/2007/PartnerControls"/>
    </Global_x0020_Client_x0020_ServicesTaxHTField0>
    <Local_x0020_Content_x0020_TypeTaxHTField0 xmlns="8DD08C88-CC4C-4D35-9129-A70DAA36BE5E">
      <Terms xmlns="http://schemas.microsoft.com/office/infopath/2007/PartnerControls"/>
    </Local_x0020_Content_x0020_TypeTaxHTField0>
    <SearchKeywords xmlns="8315673e-6c53-4db2-9864-725b19b971c7" xsi:nil="true"/>
    <Global_x0020_Content_x0020_TypeTaxHTField0 xmlns="8DD08C88-CC4C-4D35-9129-A70DAA36BE5E">
      <Terms xmlns="http://schemas.microsoft.com/office/infopath/2007/PartnerControls"/>
    </Global_x0020_Content_x0020_TypeTaxHTField0>
    <GeographyTaxHTField0 xmlns="5a51c775-c49c-428b-8c1e-2f89178d00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Romania (RO) (2402)</TermName>
          <TermId xmlns="http://schemas.microsoft.com/office/infopath/2007/PartnerControls">fcfc4bdf-9062-4171-84d1-429b49b275a2</TermId>
        </TermInfo>
      </Terms>
    </GeographyTaxHTField0>
    <PublishingExpirationDate xmlns="http://schemas.microsoft.com/sharepoint/v3" xsi:nil="true"/>
    <Local_x0020_Client_x0020_ServicesTaxHTField0 xmlns="7D1768DD-F29E-4DC2-9191-F2636B9FA92C">
      <Terms xmlns="http://schemas.microsoft.com/office/infopath/2007/PartnerControls"/>
    </Local_x0020_Client_x0020_ServicesTaxHTField0>
    <DR_Description xmlns="203f0f4d-b3b9-4ed8-8c19-eebed11dd308" xsi:nil="true"/>
    <PublishingStartDate xmlns="http://schemas.microsoft.com/sharepoint/v3" xsi:nil="true"/>
    <Local_x0020_IndustryTaxHTField0 xmlns="83DDB362-4C05-4E52-A8D9-EF2F47978B8D">
      <Terms xmlns="http://schemas.microsoft.com/office/infopath/2007/PartnerControls"/>
    </Local_x0020_IndustryTaxHTField0>
    <Global_x0020_IndustryTaxHTField0 xmlns="83DDB362-4C05-4E52-A8D9-EF2F47978B8D">
      <Terms xmlns="http://schemas.microsoft.com/office/infopath/2007/PartnerControls"/>
    </Global_x0020_IndustryTaxHTField0>
    <PublishingContact xmlns="http://schemas.microsoft.com/sharepoint/v3">
      <UserInfo>
        <DisplayName/>
        <AccountId xsi:nil="true"/>
        <AccountType/>
      </UserInfo>
    </PublishingConta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tranet Attachment" ma:contentTypeID="0x01010045A37AAC9C7144A6950E04930CA3134B0089AE5B1B1D9AF949B256CAA2DE39D3C6" ma:contentTypeVersion="9" ma:contentTypeDescription="Intranet Attachment - Content Type" ma:contentTypeScope="" ma:versionID="a0daffe0ec7d2ae50deb9881dcc303f8">
  <xsd:schema xmlns:xsd="http://www.w3.org/2001/XMLSchema" xmlns:xs="http://www.w3.org/2001/XMLSchema" xmlns:p="http://schemas.microsoft.com/office/2006/metadata/properties" xmlns:ns1="http://schemas.microsoft.com/sharepoint/v3" xmlns:ns2="8DD08C88-CC4C-4D35-9129-A70DAA36BE5E" xmlns:ns4="83DDB362-4C05-4E52-A8D9-EF2F47978B8D" xmlns:ns5="7D1768DD-F29E-4DC2-9191-F2636B9FA92C" xmlns:ns6="5a51c775-c49c-428b-8c1e-2f89178d00f4" xmlns:ns7="8315673e-6c53-4db2-9864-725b19b971c7" xmlns:ns8="39C40E9B-856B-46A7-8793-65A6FC1828D8" xmlns:ns10="203f0f4d-b3b9-4ed8-8c19-eebed11dd308" targetNamespace="http://schemas.microsoft.com/office/2006/metadata/properties" ma:root="true" ma:fieldsID="572d33e1e9d74ba97025af8d8fb6e41b" ns1:_="" ns2:_="" ns4:_="" ns5:_="" ns6:_="" ns7:_="" ns8:_="" ns10:_="">
    <xsd:import namespace="http://schemas.microsoft.com/sharepoint/v3"/>
    <xsd:import namespace="8DD08C88-CC4C-4D35-9129-A70DAA36BE5E"/>
    <xsd:import namespace="83DDB362-4C05-4E52-A8D9-EF2F47978B8D"/>
    <xsd:import namespace="7D1768DD-F29E-4DC2-9191-F2636B9FA92C"/>
    <xsd:import namespace="5a51c775-c49c-428b-8c1e-2f89178d00f4"/>
    <xsd:import namespace="8315673e-6c53-4db2-9864-725b19b971c7"/>
    <xsd:import namespace="39C40E9B-856B-46A7-8793-65A6FC1828D8"/>
    <xsd:import namespace="203f0f4d-b3b9-4ed8-8c19-eebed11dd3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lobal_x0020_Content_x0020_TypeTaxHTField0" minOccurs="0"/>
                <xsd:element ref="ns4:Global_x0020_IndustryTaxHTField0" minOccurs="0"/>
                <xsd:element ref="ns5:Global_x0020_Client_x0020_ServicesTaxHTField0" minOccurs="0"/>
                <xsd:element ref="ns2:Local_x0020_Content_x0020_TypeTaxHTField0" minOccurs="0"/>
                <xsd:element ref="ns4:Local_x0020_IndustryTaxHTField0" minOccurs="0"/>
                <xsd:element ref="ns5:Local_x0020_Client_x0020_ServicesTaxHTField0" minOccurs="0"/>
                <xsd:element ref="ns6:GeographyTaxHTField0" minOccurs="0"/>
                <xsd:element ref="ns7:TaxKeywordTaxHTField" minOccurs="0"/>
                <xsd:element ref="ns7:TaxCatchAll" minOccurs="0"/>
                <xsd:element ref="ns8:LanguageBTaxHTField0" minOccurs="0"/>
                <xsd:element ref="ns1:PublishingContact" minOccurs="0"/>
                <xsd:element ref="ns7:SearchComment" minOccurs="0"/>
                <xsd:element ref="ns7:SearchKeywords" minOccurs="0"/>
                <xsd:element ref="ns10:DR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ingContact" ma:index="29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08C88-CC4C-4D35-9129-A70DAA36BE5E" elementFormDefault="qualified">
    <xsd:import namespace="http://schemas.microsoft.com/office/2006/documentManagement/types"/>
    <xsd:import namespace="http://schemas.microsoft.com/office/infopath/2007/PartnerControls"/>
    <xsd:element name="Global_x0020_Content_x0020_TypeTaxHTField0" ma:index="10" nillable="true" ma:taxonomy="true" ma:internalName="Global_x0020_Content_x0020_TypeTaxH" ma:taxonomyFieldName="Global_x0020_Content_x0020_Type" ma:displayName="Global Content Type" ma:fieldId="{c9ea7640-adb2-4a99-8b8d-9790ccd879fc}" ma:taxonomyMulti="true" ma:sspId="155bb128-613e-4099-96fa-4403fd0cc87b" ma:termSetId="c1d74e5f-813e-428a-9d1d-e00dfcad31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_x0020_Content_x0020_TypeTaxHTField0" ma:index="16" nillable="true" ma:taxonomy="true" ma:internalName="Local_x0020_Content_x0020_TypeTaxH" ma:taxonomyFieldName="Local_x0020_Content_x0020_Type" ma:displayName="Local Content Type" ma:fieldId="{f9592373-de5e-451c-bee5-c5fc319384b2}" ma:taxonomyMulti="true" ma:sspId="155bb128-613e-4099-96fa-4403fd0cc87b" ma:termSetId="71325c3c-855f-4016-ae90-48a98c58e6a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DB362-4C05-4E52-A8D9-EF2F47978B8D" elementFormDefault="qualified">
    <xsd:import namespace="http://schemas.microsoft.com/office/2006/documentManagement/types"/>
    <xsd:import namespace="http://schemas.microsoft.com/office/infopath/2007/PartnerControls"/>
    <xsd:element name="Global_x0020_IndustryTaxHTField0" ma:index="12" nillable="true" ma:taxonomy="true" ma:internalName="Global_x0020_IndustryTaxH" ma:taxonomyFieldName="Global_x0020_Industry" ma:displayName="Global Industry" ma:fieldId="{df491b90-4417-47d2-8d23-a7342d423c05}" ma:taxonomyMulti="true" ma:sspId="155bb128-613e-4099-96fa-4403fd0cc87b" ma:termSetId="30ef725a-a352-4b6b-b897-20d376f351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_x0020_IndustryTaxHTField0" ma:index="18" nillable="true" ma:taxonomy="true" ma:internalName="Local_x0020_IndustryTaxH" ma:taxonomyFieldName="Local_x0020_Industry" ma:displayName="Local Industry" ma:fieldId="{c3b7b5d6-88d7-4c9c-ba5a-ea3984318e23}" ma:taxonomyMulti="true" ma:sspId="155bb128-613e-4099-96fa-4403fd0cc87b" ma:termSetId="0f50edd8-f180-4274-afbc-8048378743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768DD-F29E-4DC2-9191-F2636B9FA92C" elementFormDefault="qualified">
    <xsd:import namespace="http://schemas.microsoft.com/office/2006/documentManagement/types"/>
    <xsd:import namespace="http://schemas.microsoft.com/office/infopath/2007/PartnerControls"/>
    <xsd:element name="Global_x0020_Client_x0020_ServicesTaxHTField0" ma:index="14" nillable="true" ma:taxonomy="true" ma:internalName="Global_x0020_Client_x0020_ServicesTaxH" ma:taxonomyFieldName="Global_x0020_Client_x0020_Services" ma:displayName="Global Client Services" ma:fieldId="{8ed687d5-3528-48ef-a924-80521903bc78}" ma:taxonomyMulti="true" ma:sspId="155bb128-613e-4099-96fa-4403fd0cc87b" ma:termSetId="44905aca-31e9-4e2c-a2a6-9ecd7fd47e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_x0020_Client_x0020_ServicesTaxHTField0" ma:index="20" nillable="true" ma:taxonomy="true" ma:internalName="Local_x0020_Client_x0020_ServicesTaxH" ma:taxonomyFieldName="Local_x0020_Client_x0020_Services" ma:displayName="Local Client Services" ma:fieldId="{710f8f79-460c-4899-83de-22ebc15c7f35}" ma:taxonomyMulti="true" ma:sspId="155bb128-613e-4099-96fa-4403fd0cc87b" ma:termSetId="587f4f2d-e2a8-4747-91a8-ad30e34638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1c775-c49c-428b-8c1e-2f89178d00f4" elementFormDefault="qualified">
    <xsd:import namespace="http://schemas.microsoft.com/office/2006/documentManagement/types"/>
    <xsd:import namespace="http://schemas.microsoft.com/office/infopath/2007/PartnerControls"/>
    <xsd:element name="GeographyTaxHTField0" ma:index="22" ma:taxonomy="true" ma:internalName="GeographyTaxH" ma:taxonomyFieldName="Geography" ma:displayName="Geography" ma:fieldId="{b1dab815-7eaf-4f42-958c-926f58efb7da}" ma:taxonomyMulti="true" ma:sspId="155bb128-613e-4099-96fa-4403fd0cc87b" ma:termSetId="17bed538-0ecf-4a0a-aaaf-d58d2a12aeb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5673e-6c53-4db2-9864-725b19b971c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29f77db5-cf6a-4d56-b764-10c4a87e1ebf}" ma:internalName="TaxCatchAll" ma:showField="CatchAllData" ma:web="8315673e-6c53-4db2-9864-725b19b971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archComment" ma:index="31" nillable="true" ma:displayName="Comment" ma:internalName="SearchComment">
      <xsd:simpleType>
        <xsd:restriction base="dms:Note">
          <xsd:maxLength value="255"/>
        </xsd:restriction>
      </xsd:simpleType>
    </xsd:element>
    <xsd:element name="SearchKeywords" ma:index="32" nillable="true" ma:displayName="Keyword(s)" ma:internalName="SearchKeyword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40E9B-856B-46A7-8793-65A6FC1828D8" elementFormDefault="qualified">
    <xsd:import namespace="http://schemas.microsoft.com/office/2006/documentManagement/types"/>
    <xsd:import namespace="http://schemas.microsoft.com/office/infopath/2007/PartnerControls"/>
    <xsd:element name="LanguageBTaxHTField0" ma:index="27" ma:taxonomy="true" ma:internalName="LanguageBTaxH" ma:taxonomyFieldName="LanguageB" ma:displayName="Language" ma:fieldId="{264823c8-7255-4fb1-8550-4386b0b212a8}" ma:taxonomyMulti="true" ma:sspId="155bb128-613e-4099-96fa-4403fd0cc87b" ma:termSetId="af9198f1-74aa-4e26-b87e-e1ce7d7e6b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f0f4d-b3b9-4ed8-8c19-eebed11dd308" elementFormDefault="qualified">
    <xsd:import namespace="http://schemas.microsoft.com/office/2006/documentManagement/types"/>
    <xsd:import namespace="http://schemas.microsoft.com/office/infopath/2007/PartnerControls"/>
    <xsd:element name="DR_Description" ma:index="33" nillable="true" ma:displayName="Description" ma:internalName="DR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3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AB4B47-563C-4FE1-8124-136C02EE1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4D002-2796-4AD2-BA2A-A130F2F75558}">
  <ds:schemaRefs>
    <ds:schemaRef ds:uri="8315673e-6c53-4db2-9864-725b19b971c7"/>
    <ds:schemaRef ds:uri="8DD08C88-CC4C-4D35-9129-A70DAA36BE5E"/>
    <ds:schemaRef ds:uri="http://schemas.microsoft.com/office/2006/metadata/properties"/>
    <ds:schemaRef ds:uri="http://purl.org/dc/terms/"/>
    <ds:schemaRef ds:uri="http://schemas.openxmlformats.org/package/2006/metadata/core-properties"/>
    <ds:schemaRef ds:uri="5a51c775-c49c-428b-8c1e-2f89178d00f4"/>
    <ds:schemaRef ds:uri="http://schemas.microsoft.com/sharepoint/v3"/>
    <ds:schemaRef ds:uri="39C40E9B-856B-46A7-8793-65A6FC1828D8"/>
    <ds:schemaRef ds:uri="7D1768DD-F29E-4DC2-9191-F2636B9FA92C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203f0f4d-b3b9-4ed8-8c19-eebed11dd308"/>
    <ds:schemaRef ds:uri="83DDB362-4C05-4E52-A8D9-EF2F47978B8D"/>
  </ds:schemaRefs>
</ds:datastoreItem>
</file>

<file path=customXml/itemProps3.xml><?xml version="1.0" encoding="utf-8"?>
<ds:datastoreItem xmlns:ds="http://schemas.openxmlformats.org/officeDocument/2006/customXml" ds:itemID="{1479C324-60E5-4EB2-AF8C-7A6C1065D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D08C88-CC4C-4D35-9129-A70DAA36BE5E"/>
    <ds:schemaRef ds:uri="83DDB362-4C05-4E52-A8D9-EF2F47978B8D"/>
    <ds:schemaRef ds:uri="7D1768DD-F29E-4DC2-9191-F2636B9FA92C"/>
    <ds:schemaRef ds:uri="5a51c775-c49c-428b-8c1e-2f89178d00f4"/>
    <ds:schemaRef ds:uri="8315673e-6c53-4db2-9864-725b19b971c7"/>
    <ds:schemaRef ds:uri="39C40E9B-856B-46A7-8793-65A6FC1828D8"/>
    <ds:schemaRef ds:uri="203f0f4d-b3b9-4ed8-8c19-eebed11dd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Deloitte_4_3_Onscreen</Template>
  <TotalTime>7361</TotalTime>
  <Words>477</Words>
  <Application>Microsoft Office PowerPoint</Application>
  <PresentationFormat>On-screen Show (4:3)</PresentationFormat>
  <Paragraphs>92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Open Sans</vt:lpstr>
      <vt:lpstr>Verdana</vt:lpstr>
      <vt:lpstr>Deloitte 16_9 onscreen</vt:lpstr>
      <vt:lpstr>think-cell Slide</vt:lpstr>
      <vt:lpstr>Security measures Introducing Risk Assessment in GDPR</vt:lpstr>
      <vt:lpstr>Concepts</vt:lpstr>
      <vt:lpstr>Risk Assessment GDPR technical requirements</vt:lpstr>
      <vt:lpstr>Security measures</vt:lpstr>
      <vt:lpstr>Personal data breach</vt:lpstr>
      <vt:lpstr>Personal data breach Risk and High Risk Assessment - factors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Deloitte Screen</dc:title>
  <dc:subject/>
  <dc:creator>Antonie, Iulia (RO - Bucharest)</dc:creator>
  <cp:lastModifiedBy>Antonie, Iulia (RO - Bucharest)</cp:lastModifiedBy>
  <cp:revision>265</cp:revision>
  <cp:lastPrinted>2014-06-25T02:16:22Z</cp:lastPrinted>
  <dcterms:created xsi:type="dcterms:W3CDTF">2016-05-16T09:37:17Z</dcterms:created>
  <dcterms:modified xsi:type="dcterms:W3CDTF">2018-03-20T20:18:00Z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0x01010045A37AAC9C7144A6950E04930CA3134B0089AE5B1B1D9AF949B256CAA2DE39D3C6</vt:lpwstr>
  </property>
  <property fmtid="{D5CDD505-2E9C-101B-9397-08002B2CF9AE}" pid="3" name="Local Content Type">
    <vt:lpwstr/>
  </property>
  <property fmtid="{D5CDD505-2E9C-101B-9397-08002B2CF9AE}" pid="4" name="TaxKeyword">
    <vt:lpwstr/>
  </property>
  <property fmtid="{D5CDD505-2E9C-101B-9397-08002B2CF9AE}" pid="5" name="Global Client Services">
    <vt:lpwstr/>
  </property>
  <property fmtid="{D5CDD505-2E9C-101B-9397-08002B2CF9AE}" pid="6" name="Geography">
    <vt:lpwstr>1;#Romania (RO) (2402)|fcfc4bdf-9062-4171-84d1-429b49b275a2</vt:lpwstr>
  </property>
  <property fmtid="{D5CDD505-2E9C-101B-9397-08002B2CF9AE}" pid="7" name="Local Industry">
    <vt:lpwstr/>
  </property>
  <property fmtid="{D5CDD505-2E9C-101B-9397-08002B2CF9AE}" pid="8" name="Global Industry">
    <vt:lpwstr/>
  </property>
  <property fmtid="{D5CDD505-2E9C-101B-9397-08002B2CF9AE}" pid="9" name="LanguageB">
    <vt:lpwstr>2;#English|b169a262-1aaa-4ccb-9acf-78a36c1d9bab</vt:lpwstr>
  </property>
  <property fmtid="{D5CDD505-2E9C-101B-9397-08002B2CF9AE}" pid="10" name="Global Content Type">
    <vt:lpwstr/>
  </property>
  <property fmtid="{D5CDD505-2E9C-101B-9397-08002B2CF9AE}" pid="11" name="Local Client Services">
    <vt:lpwstr/>
  </property>
</Properties>
</file>