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7" r:id="rId4"/>
  </p:sldMasterIdLst>
  <p:notesMasterIdLst>
    <p:notesMasterId r:id="rId7"/>
  </p:notesMasterIdLst>
  <p:handoutMasterIdLst>
    <p:handoutMasterId r:id="rId8"/>
  </p:handoutMasterIdLst>
  <p:sldIdLst>
    <p:sldId id="365" r:id="rId5"/>
    <p:sldId id="256" r:id="rId6"/>
  </p:sldIdLst>
  <p:sldSz cx="9144000" cy="6858000" type="screen4x3"/>
  <p:notesSz cx="7315200" cy="96012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91C"/>
    <a:srgbClr val="A7A8AA"/>
    <a:srgbClr val="75787B"/>
    <a:srgbClr val="86BC25"/>
    <a:srgbClr val="000000"/>
    <a:srgbClr val="FFCD00"/>
    <a:srgbClr val="ED8B00"/>
    <a:srgbClr val="FF9900"/>
    <a:srgbClr val="C00000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1241" autoAdjust="0"/>
  </p:normalViewPr>
  <p:slideViewPr>
    <p:cSldViewPr snapToGrid="0" showGuides="1">
      <p:cViewPr varScale="1">
        <p:scale>
          <a:sx n="59" d="100"/>
          <a:sy n="59" d="100"/>
        </p:scale>
        <p:origin x="1592" y="64"/>
      </p:cViewPr>
      <p:guideLst>
        <p:guide/>
        <p:guide orient="horz" pos="2160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814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3/20/2018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3/20/2018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2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56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31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264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10062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8776"/>
            <a:ext cx="6864277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4655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7200"/>
            <a:ext cx="6958012" cy="4759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265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8776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222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8776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56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8776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44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9"/>
            <a:ext cx="6958012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501"/>
            <a:ext cx="838517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3765122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87763" y="1701801"/>
            <a:ext cx="4680000" cy="467995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9"/>
            <a:ext cx="3342322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80949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9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31279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317501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90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30146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31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0254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317501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16755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6240" y="2052001"/>
            <a:ext cx="8391524" cy="4069013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40" y="1665289"/>
            <a:ext cx="8391524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5"/>
            <a:ext cx="8391525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19518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8000" y="2051999"/>
            <a:ext cx="266216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8" y="1665289"/>
            <a:ext cx="2671763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7388" y="2051999"/>
            <a:ext cx="267121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7389" y="1665289"/>
            <a:ext cx="2671211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94798" y="2051999"/>
            <a:ext cx="2672965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8" y="1659145"/>
            <a:ext cx="2672966" cy="39825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5"/>
            <a:ext cx="8374064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2632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501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90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5" y="1665290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88613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90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8000" y="1665290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09410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90"/>
            <a:ext cx="4016374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7" y="2125013"/>
            <a:ext cx="4011846" cy="39960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6" cy="420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5"/>
            <a:ext cx="8391525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8043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6" y="2125013"/>
            <a:ext cx="4011847" cy="39960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7" cy="420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5"/>
            <a:ext cx="8374064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76239" y="2125013"/>
            <a:ext cx="4004297" cy="399600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76237" y="1665288"/>
            <a:ext cx="4004298" cy="420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4508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40" y="317501"/>
            <a:ext cx="8391524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9"/>
            <a:ext cx="3323893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087762" y="1700215"/>
            <a:ext cx="468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1032322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683412" y="1658680"/>
            <a:ext cx="3084351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76238" y="1665288"/>
            <a:ext cx="4879761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40" y="651600"/>
            <a:ext cx="8391524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3743295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7623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95412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4587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3763" y="1700213"/>
            <a:ext cx="203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6238" y="3124200"/>
            <a:ext cx="2040351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12472" y="3120552"/>
            <a:ext cx="2034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97530" y="3124201"/>
            <a:ext cx="2034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44877" y="3108508"/>
            <a:ext cx="2022887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76238" y="651600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186913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31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626000" y="4067020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8014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6238" y="1700215"/>
            <a:ext cx="2771775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4799" y="1700215"/>
            <a:ext cx="2762965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4806" y="1700215"/>
            <a:ext cx="2743200" cy="197167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9" y="3832225"/>
            <a:ext cx="2762962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04799" y="3832225"/>
            <a:ext cx="2762965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543353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2629081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83117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7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9" y="1863918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3" y="1857894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5594268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1857892"/>
            <a:ext cx="410170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4646" y="1857892"/>
            <a:ext cx="409100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5378"/>
            <a:ext cx="41001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84647" y="1705378"/>
            <a:ext cx="4089718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7818463" y="1857894"/>
            <a:ext cx="93312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78000" y="4249682"/>
            <a:ext cx="410011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684646" y="4249682"/>
            <a:ext cx="408971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78001" y="4103518"/>
            <a:ext cx="410170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84646" y="4103518"/>
            <a:ext cx="408353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3565871" y="4255708"/>
            <a:ext cx="929536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7818463" y="4249684"/>
            <a:ext cx="93312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981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3577119" y="1863918"/>
            <a:ext cx="907655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057743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68663" y="2034078"/>
            <a:ext cx="266358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6239" y="1700212"/>
            <a:ext cx="266534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22451" y="2034078"/>
            <a:ext cx="266358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322451" y="1698608"/>
            <a:ext cx="266534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76238" y="2017975"/>
            <a:ext cx="266358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244448" y="1720096"/>
            <a:ext cx="266534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455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2139" y="1700215"/>
            <a:ext cx="3692226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1" y="1851441"/>
            <a:ext cx="3690464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082140" y="1851441"/>
            <a:ext cx="369222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6238" y="1700214"/>
            <a:ext cx="3692226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3604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2627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6209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441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409778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6" cy="370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000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25564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27188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6376" y="2556000"/>
            <a:ext cx="1944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400" indent="-176400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400" indent="-176400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87696"/>
            <a:ext cx="8391526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864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76238" y="1665289"/>
            <a:ext cx="4195763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80553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31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9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28118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693670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264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endParaRPr lang="en-US" sz="650" noProof="0" dirty="0" smtClean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GDPR 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2018.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3530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9" y="3429000"/>
            <a:ext cx="79080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751388" y="6477001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endParaRPr lang="en-US" sz="650" noProof="0" dirty="0" smtClean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GDPR 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2018. For information, contact Deloitte Romania</a:t>
            </a:r>
            <a:endParaRPr lang="en-US" sz="65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3556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751388" y="6477001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GDPR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2018. For information, contact Deloitte Romania</a:t>
            </a:r>
            <a:endParaRPr lang="en-US" sz="65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7972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431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2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9" y="6477002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bg1"/>
                </a:solidFill>
              </a:rPr>
              <a:t>© 2017. For information, contact Deloitte Romania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910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4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51388" y="6477001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tx1"/>
                </a:solidFill>
              </a:rPr>
              <a:t>GDPR</a:t>
            </a:r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fr-FR" sz="650" noProof="0" dirty="0" smtClean="0">
                <a:solidFill>
                  <a:schemeClr val="tx1"/>
                </a:solidFill>
              </a:rPr>
              <a:t>© 2018. For information, contact Deloitte Romania</a:t>
            </a:r>
            <a:endParaRPr lang="en-US" sz="650" noProof="0" dirty="0" smtClean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8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  <p:sldLayoutId id="2147483917" r:id="rId30"/>
    <p:sldLayoutId id="2147483918" r:id="rId31"/>
    <p:sldLayoutId id="2147483919" r:id="rId32"/>
    <p:sldLayoutId id="2147483920" r:id="rId33"/>
    <p:sldLayoutId id="2147483921" r:id="rId34"/>
    <p:sldLayoutId id="2147483922" r:id="rId35"/>
    <p:sldLayoutId id="2147483923" r:id="rId36"/>
    <p:sldLayoutId id="2147483924" r:id="rId37"/>
    <p:sldLayoutId id="2147483925" r:id="rId38"/>
    <p:sldLayoutId id="2147483926" r:id="rId39"/>
    <p:sldLayoutId id="2147483927" r:id="rId40"/>
    <p:sldLayoutId id="2147483928" r:id="rId4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237" userDrawn="1">
          <p15:clr>
            <a:srgbClr val="F26B43"/>
          </p15:clr>
        </p15:guide>
        <p15:guide id="5" pos="5523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00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  <p15:guide id="10" pos="3721" userDrawn="1">
          <p15:clr>
            <a:srgbClr val="F26B43"/>
          </p15:clr>
        </p15:guide>
        <p15:guide id="11" orient="horz" pos="236" userDrawn="1">
          <p15:clr>
            <a:srgbClr val="F26B43"/>
          </p15:clr>
        </p15:guide>
        <p15:guide id="12" pos="1022" userDrawn="1">
          <p15:clr>
            <a:srgbClr val="F26B43"/>
          </p15:clr>
        </p15:guide>
        <p15:guide id="13" pos="1137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33" userDrawn="1">
          <p15:clr>
            <a:srgbClr val="F26B43"/>
          </p15:clr>
        </p15:guide>
        <p15:guide id="16" pos="4620" userDrawn="1">
          <p15:clr>
            <a:srgbClr val="F26B43"/>
          </p15:clr>
        </p15:guide>
        <p15:guide id="17" pos="2823" userDrawn="1">
          <p15:clr>
            <a:srgbClr val="F26B43"/>
          </p15:clr>
        </p15:guide>
        <p15:guide id="18" pos="293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4734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Considerations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security</a:t>
            </a:r>
            <a:endParaRPr lang="en-US" noProof="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85053"/>
              </p:ext>
            </p:extLst>
          </p:nvPr>
        </p:nvGraphicFramePr>
        <p:xfrm>
          <a:off x="376237" y="1893763"/>
          <a:ext cx="5534705" cy="414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631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Legal basis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19" marR="84719" marT="84719" marB="8471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Legitimate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interest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Legal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obligation: 333 / 2003</a:t>
                      </a:r>
                      <a:endParaRPr lang="en-US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19" marR="84719" marT="84719" marB="8471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Security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controls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19" marR="84719" marT="84719" marB="8471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Reception (receptionist, access control)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Alarm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CCTV: perimeter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security, c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ommon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areas, parking places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19" marR="84719" marT="84719" marB="8471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Personal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data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19" marR="84719" marT="84719" marB="8471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Employees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Visitors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19" marR="84719" marT="84719" marB="8471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Requirements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19" marR="84719" marT="84719" marB="8471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Notification – employees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Warning signs - visitors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Access register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Event register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Storage period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Disposal / destruction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19" marR="84719" marT="84719" marB="8471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631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Other aspects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19" marR="84719" marT="84719" marB="8471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Camera placement: visible, on common areas (not inside offices, toilets)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Video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surveillance should not bring prejudice to rights and freedoms of individuals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Camera footage is PD although not associated with identification data, or do not contain person’s image (</a:t>
                      </a:r>
                      <a:r>
                        <a:rPr lang="en-US" sz="9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eg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.: license plate number)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719" marR="84719" marT="84719" marB="8471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Pentagon 15"/>
          <p:cNvSpPr/>
          <p:nvPr/>
        </p:nvSpPr>
        <p:spPr>
          <a:xfrm>
            <a:off x="2667000" y="1253099"/>
            <a:ext cx="2993135" cy="508318"/>
          </a:xfrm>
          <a:prstGeom prst="homePlat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66" tIns="82366" rIns="82366" bIns="82366" rtlCol="0" anchor="ctr"/>
          <a:lstStyle/>
          <a:p>
            <a:r>
              <a:rPr lang="en-US" sz="1026" b="1" dirty="0">
                <a:solidFill>
                  <a:schemeClr val="bg1"/>
                </a:solidFill>
              </a:rPr>
              <a:t>Office buildings, warehouses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53878" y="1253099"/>
            <a:ext cx="2881269" cy="52063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2800" indent="-1764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Alarm</a:t>
            </a:r>
            <a:endParaRPr lang="en-US" sz="2000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Access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CCTV</a:t>
            </a:r>
          </a:p>
          <a:p>
            <a:endParaRPr lang="en-US" sz="2000" dirty="0" smtClean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accent3"/>
                </a:solidFill>
              </a:rPr>
              <a:t>Security </a:t>
            </a:r>
            <a:r>
              <a:rPr lang="en-US" sz="2000" dirty="0">
                <a:solidFill>
                  <a:schemeClr val="accent3"/>
                </a:solidFill>
              </a:rPr>
              <a:t>companies: processors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Personnel training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Confidentiality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Maintenance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endParaRPr lang="en-US" sz="2000" dirty="0">
              <a:solidFill>
                <a:schemeClr val="accent3"/>
              </a:solidFill>
            </a:endParaRPr>
          </a:p>
          <a:p>
            <a:endParaRPr lang="en-US" sz="2000" dirty="0">
              <a:solidFill>
                <a:schemeClr val="accent3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65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>
          <a:xfrm>
            <a:off x="1313335" y="472649"/>
            <a:ext cx="5400000" cy="5400000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GDPR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March</a:t>
            </a:r>
            <a:r>
              <a:rPr lang="en-US" noProof="0" dirty="0" smtClean="0"/>
              <a:t> 2018</a:t>
            </a:r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12" y="285809"/>
            <a:ext cx="2655763" cy="37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7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4_3_Onscreen.potx" id="{300F3ED9-9C4C-4838-B157-107BB206E623}" vid="{ABD9136E-862F-4680-B56C-E8832C898B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net Attachment" ma:contentTypeID="0x01010045A37AAC9C7144A6950E04930CA3134B0089AE5B1B1D9AF949B256CAA2DE39D3C6" ma:contentTypeVersion="9" ma:contentTypeDescription="Intranet Attachment - Content Type" ma:contentTypeScope="" ma:versionID="a0daffe0ec7d2ae50deb9881dcc303f8">
  <xsd:schema xmlns:xsd="http://www.w3.org/2001/XMLSchema" xmlns:xs="http://www.w3.org/2001/XMLSchema" xmlns:p="http://schemas.microsoft.com/office/2006/metadata/properties" xmlns:ns1="http://schemas.microsoft.com/sharepoint/v3" xmlns:ns2="8DD08C88-CC4C-4D35-9129-A70DAA36BE5E" xmlns:ns4="83DDB362-4C05-4E52-A8D9-EF2F47978B8D" xmlns:ns5="7D1768DD-F29E-4DC2-9191-F2636B9FA92C" xmlns:ns6="5a51c775-c49c-428b-8c1e-2f89178d00f4" xmlns:ns7="8315673e-6c53-4db2-9864-725b19b971c7" xmlns:ns8="39C40E9B-856B-46A7-8793-65A6FC1828D8" xmlns:ns10="203f0f4d-b3b9-4ed8-8c19-eebed11dd308" targetNamespace="http://schemas.microsoft.com/office/2006/metadata/properties" ma:root="true" ma:fieldsID="572d33e1e9d74ba97025af8d8fb6e41b" ns1:_="" ns2:_="" ns4:_="" ns5:_="" ns6:_="" ns7:_="" ns8:_="" ns10:_="">
    <xsd:import namespace="http://schemas.microsoft.com/sharepoint/v3"/>
    <xsd:import namespace="8DD08C88-CC4C-4D35-9129-A70DAA36BE5E"/>
    <xsd:import namespace="83DDB362-4C05-4E52-A8D9-EF2F47978B8D"/>
    <xsd:import namespace="7D1768DD-F29E-4DC2-9191-F2636B9FA92C"/>
    <xsd:import namespace="5a51c775-c49c-428b-8c1e-2f89178d00f4"/>
    <xsd:import namespace="8315673e-6c53-4db2-9864-725b19b971c7"/>
    <xsd:import namespace="39C40E9B-856B-46A7-8793-65A6FC1828D8"/>
    <xsd:import namespace="203f0f4d-b3b9-4ed8-8c19-eebed11dd3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lobal_x0020_Content_x0020_TypeTaxHTField0" minOccurs="0"/>
                <xsd:element ref="ns4:Global_x0020_IndustryTaxHTField0" minOccurs="0"/>
                <xsd:element ref="ns5:Global_x0020_Client_x0020_ServicesTaxHTField0" minOccurs="0"/>
                <xsd:element ref="ns2:Local_x0020_Content_x0020_TypeTaxHTField0" minOccurs="0"/>
                <xsd:element ref="ns4:Local_x0020_IndustryTaxHTField0" minOccurs="0"/>
                <xsd:element ref="ns5:Local_x0020_Client_x0020_ServicesTaxHTField0" minOccurs="0"/>
                <xsd:element ref="ns6:GeographyTaxHTField0" minOccurs="0"/>
                <xsd:element ref="ns7:TaxKeywordTaxHTField" minOccurs="0"/>
                <xsd:element ref="ns7:TaxCatchAll" minOccurs="0"/>
                <xsd:element ref="ns8:LanguageBTaxHTField0" minOccurs="0"/>
                <xsd:element ref="ns1:PublishingContact" minOccurs="0"/>
                <xsd:element ref="ns7:SearchComment" minOccurs="0"/>
                <xsd:element ref="ns7:SearchKeywords" minOccurs="0"/>
                <xsd:element ref="ns10:DR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PublishingContact" ma:index="29" nillable="true" ma:displayName="Contact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08C88-CC4C-4D35-9129-A70DAA36BE5E" elementFormDefault="qualified">
    <xsd:import namespace="http://schemas.microsoft.com/office/2006/documentManagement/types"/>
    <xsd:import namespace="http://schemas.microsoft.com/office/infopath/2007/PartnerControls"/>
    <xsd:element name="Global_x0020_Content_x0020_TypeTaxHTField0" ma:index="10" nillable="true" ma:taxonomy="true" ma:internalName="Global_x0020_Content_x0020_TypeTaxH" ma:taxonomyFieldName="Global_x0020_Content_x0020_Type" ma:displayName="Global Content Type" ma:fieldId="{c9ea7640-adb2-4a99-8b8d-9790ccd879fc}" ma:taxonomyMulti="true" ma:sspId="155bb128-613e-4099-96fa-4403fd0cc87b" ma:termSetId="c1d74e5f-813e-428a-9d1d-e00dfcad31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ocal_x0020_Content_x0020_TypeTaxHTField0" ma:index="16" nillable="true" ma:taxonomy="true" ma:internalName="Local_x0020_Content_x0020_TypeTaxH" ma:taxonomyFieldName="Local_x0020_Content_x0020_Type" ma:displayName="Local Content Type" ma:fieldId="{f9592373-de5e-451c-bee5-c5fc319384b2}" ma:taxonomyMulti="true" ma:sspId="155bb128-613e-4099-96fa-4403fd0cc87b" ma:termSetId="71325c3c-855f-4016-ae90-48a98c58e6a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DB362-4C05-4E52-A8D9-EF2F47978B8D" elementFormDefault="qualified">
    <xsd:import namespace="http://schemas.microsoft.com/office/2006/documentManagement/types"/>
    <xsd:import namespace="http://schemas.microsoft.com/office/infopath/2007/PartnerControls"/>
    <xsd:element name="Global_x0020_IndustryTaxHTField0" ma:index="12" nillable="true" ma:taxonomy="true" ma:internalName="Global_x0020_IndustryTaxH" ma:taxonomyFieldName="Global_x0020_Industry" ma:displayName="Global Industry" ma:fieldId="{df491b90-4417-47d2-8d23-a7342d423c05}" ma:taxonomyMulti="true" ma:sspId="155bb128-613e-4099-96fa-4403fd0cc87b" ma:termSetId="30ef725a-a352-4b6b-b897-20d376f351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ocal_x0020_IndustryTaxHTField0" ma:index="18" nillable="true" ma:taxonomy="true" ma:internalName="Local_x0020_IndustryTaxH" ma:taxonomyFieldName="Local_x0020_Industry" ma:displayName="Local Industry" ma:fieldId="{c3b7b5d6-88d7-4c9c-ba5a-ea3984318e23}" ma:taxonomyMulti="true" ma:sspId="155bb128-613e-4099-96fa-4403fd0cc87b" ma:termSetId="0f50edd8-f180-4274-afbc-8048378743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768DD-F29E-4DC2-9191-F2636B9FA92C" elementFormDefault="qualified">
    <xsd:import namespace="http://schemas.microsoft.com/office/2006/documentManagement/types"/>
    <xsd:import namespace="http://schemas.microsoft.com/office/infopath/2007/PartnerControls"/>
    <xsd:element name="Global_x0020_Client_x0020_ServicesTaxHTField0" ma:index="14" nillable="true" ma:taxonomy="true" ma:internalName="Global_x0020_Client_x0020_ServicesTaxH" ma:taxonomyFieldName="Global_x0020_Client_x0020_Services" ma:displayName="Global Client Services" ma:fieldId="{8ed687d5-3528-48ef-a924-80521903bc78}" ma:taxonomyMulti="true" ma:sspId="155bb128-613e-4099-96fa-4403fd0cc87b" ma:termSetId="44905aca-31e9-4e2c-a2a6-9ecd7fd47e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ocal_x0020_Client_x0020_ServicesTaxHTField0" ma:index="20" nillable="true" ma:taxonomy="true" ma:internalName="Local_x0020_Client_x0020_ServicesTaxH" ma:taxonomyFieldName="Local_x0020_Client_x0020_Services" ma:displayName="Local Client Services" ma:fieldId="{710f8f79-460c-4899-83de-22ebc15c7f35}" ma:taxonomyMulti="true" ma:sspId="155bb128-613e-4099-96fa-4403fd0cc87b" ma:termSetId="587f4f2d-e2a8-4747-91a8-ad30e34638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1c775-c49c-428b-8c1e-2f89178d00f4" elementFormDefault="qualified">
    <xsd:import namespace="http://schemas.microsoft.com/office/2006/documentManagement/types"/>
    <xsd:import namespace="http://schemas.microsoft.com/office/infopath/2007/PartnerControls"/>
    <xsd:element name="GeographyTaxHTField0" ma:index="22" ma:taxonomy="true" ma:internalName="GeographyTaxH" ma:taxonomyFieldName="Geography" ma:displayName="Geography" ma:fieldId="{b1dab815-7eaf-4f42-958c-926f58efb7da}" ma:taxonomyMulti="true" ma:sspId="155bb128-613e-4099-96fa-4403fd0cc87b" ma:termSetId="17bed538-0ecf-4a0a-aaaf-d58d2a12aeb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5673e-6c53-4db2-9864-725b19b971c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29f77db5-cf6a-4d56-b764-10c4a87e1ebf}" ma:internalName="TaxCatchAll" ma:showField="CatchAllData" ma:web="8315673e-6c53-4db2-9864-725b19b971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archComment" ma:index="31" nillable="true" ma:displayName="Comment" ma:internalName="SearchComment">
      <xsd:simpleType>
        <xsd:restriction base="dms:Note">
          <xsd:maxLength value="255"/>
        </xsd:restriction>
      </xsd:simpleType>
    </xsd:element>
    <xsd:element name="SearchKeywords" ma:index="32" nillable="true" ma:displayName="Keyword(s)" ma:internalName="SearchKeyword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40E9B-856B-46A7-8793-65A6FC1828D8" elementFormDefault="qualified">
    <xsd:import namespace="http://schemas.microsoft.com/office/2006/documentManagement/types"/>
    <xsd:import namespace="http://schemas.microsoft.com/office/infopath/2007/PartnerControls"/>
    <xsd:element name="LanguageBTaxHTField0" ma:index="27" ma:taxonomy="true" ma:internalName="LanguageBTaxH" ma:taxonomyFieldName="LanguageB" ma:displayName="Language" ma:fieldId="{264823c8-7255-4fb1-8550-4386b0b212a8}" ma:taxonomyMulti="true" ma:sspId="155bb128-613e-4099-96fa-4403fd0cc87b" ma:termSetId="af9198f1-74aa-4e26-b87e-e1ce7d7e6bd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f0f4d-b3b9-4ed8-8c19-eebed11dd308" elementFormDefault="qualified">
    <xsd:import namespace="http://schemas.microsoft.com/office/2006/documentManagement/types"/>
    <xsd:import namespace="http://schemas.microsoft.com/office/infopath/2007/PartnerControls"/>
    <xsd:element name="DR_Description" ma:index="33" nillable="true" ma:displayName="Description" ma:internalName="DR_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3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BTaxHTField0 xmlns="39C40E9B-856B-46A7-8793-65A6FC1828D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b169a262-1aaa-4ccb-9acf-78a36c1d9bab</TermId>
        </TermInfo>
      </Terms>
    </LanguageBTaxHTField0>
    <TaxCatchAll xmlns="8315673e-6c53-4db2-9864-725b19b971c7">
      <Value>2</Value>
      <Value>1</Value>
    </TaxCatchAll>
    <TaxKeywordTaxHTField xmlns="8315673e-6c53-4db2-9864-725b19b971c7">
      <Terms xmlns="http://schemas.microsoft.com/office/infopath/2007/PartnerControls"/>
    </TaxKeywordTaxHTField>
    <SearchComment xmlns="8315673e-6c53-4db2-9864-725b19b971c7" xsi:nil="true"/>
    <Global_x0020_Client_x0020_ServicesTaxHTField0 xmlns="7D1768DD-F29E-4DC2-9191-F2636B9FA92C">
      <Terms xmlns="http://schemas.microsoft.com/office/infopath/2007/PartnerControls"/>
    </Global_x0020_Client_x0020_ServicesTaxHTField0>
    <Local_x0020_Content_x0020_TypeTaxHTField0 xmlns="8DD08C88-CC4C-4D35-9129-A70DAA36BE5E">
      <Terms xmlns="http://schemas.microsoft.com/office/infopath/2007/PartnerControls"/>
    </Local_x0020_Content_x0020_TypeTaxHTField0>
    <SearchKeywords xmlns="8315673e-6c53-4db2-9864-725b19b971c7" xsi:nil="true"/>
    <Global_x0020_Content_x0020_TypeTaxHTField0 xmlns="8DD08C88-CC4C-4D35-9129-A70DAA36BE5E">
      <Terms xmlns="http://schemas.microsoft.com/office/infopath/2007/PartnerControls"/>
    </Global_x0020_Content_x0020_TypeTaxHTField0>
    <GeographyTaxHTField0 xmlns="5a51c775-c49c-428b-8c1e-2f89178d00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Romania (RO) (2402)</TermName>
          <TermId xmlns="http://schemas.microsoft.com/office/infopath/2007/PartnerControls">fcfc4bdf-9062-4171-84d1-429b49b275a2</TermId>
        </TermInfo>
      </Terms>
    </GeographyTaxHTField0>
    <PublishingExpirationDate xmlns="http://schemas.microsoft.com/sharepoint/v3" xsi:nil="true"/>
    <Local_x0020_Client_x0020_ServicesTaxHTField0 xmlns="7D1768DD-F29E-4DC2-9191-F2636B9FA92C">
      <Terms xmlns="http://schemas.microsoft.com/office/infopath/2007/PartnerControls"/>
    </Local_x0020_Client_x0020_ServicesTaxHTField0>
    <DR_Description xmlns="203f0f4d-b3b9-4ed8-8c19-eebed11dd308" xsi:nil="true"/>
    <PublishingStartDate xmlns="http://schemas.microsoft.com/sharepoint/v3" xsi:nil="true"/>
    <Local_x0020_IndustryTaxHTField0 xmlns="83DDB362-4C05-4E52-A8D9-EF2F47978B8D">
      <Terms xmlns="http://schemas.microsoft.com/office/infopath/2007/PartnerControls"/>
    </Local_x0020_IndustryTaxHTField0>
    <Global_x0020_IndustryTaxHTField0 xmlns="83DDB362-4C05-4E52-A8D9-EF2F47978B8D">
      <Terms xmlns="http://schemas.microsoft.com/office/infopath/2007/PartnerControls"/>
    </Global_x0020_IndustryTaxHTField0>
    <PublishingContact xmlns="http://schemas.microsoft.com/sharepoint/v3">
      <UserInfo>
        <DisplayName/>
        <AccountId xsi:nil="true"/>
        <AccountType/>
      </UserInfo>
    </PublishingContact>
  </documentManagement>
</p:properties>
</file>

<file path=customXml/itemProps1.xml><?xml version="1.0" encoding="utf-8"?>
<ds:datastoreItem xmlns:ds="http://schemas.openxmlformats.org/officeDocument/2006/customXml" ds:itemID="{D0AB4B47-563C-4FE1-8124-136C02EE1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9C324-60E5-4EB2-AF8C-7A6C1065D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D08C88-CC4C-4D35-9129-A70DAA36BE5E"/>
    <ds:schemaRef ds:uri="83DDB362-4C05-4E52-A8D9-EF2F47978B8D"/>
    <ds:schemaRef ds:uri="7D1768DD-F29E-4DC2-9191-F2636B9FA92C"/>
    <ds:schemaRef ds:uri="5a51c775-c49c-428b-8c1e-2f89178d00f4"/>
    <ds:schemaRef ds:uri="8315673e-6c53-4db2-9864-725b19b971c7"/>
    <ds:schemaRef ds:uri="39C40E9B-856B-46A7-8793-65A6FC1828D8"/>
    <ds:schemaRef ds:uri="203f0f4d-b3b9-4ed8-8c19-eebed11dd3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A4D002-2796-4AD2-BA2A-A130F2F75558}">
  <ds:schemaRefs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  <ds:schemaRef ds:uri="203f0f4d-b3b9-4ed8-8c19-eebed11dd308"/>
    <ds:schemaRef ds:uri="83DDB362-4C05-4E52-A8D9-EF2F47978B8D"/>
    <ds:schemaRef ds:uri="http://purl.org/dc/dcmitype/"/>
    <ds:schemaRef ds:uri="http://schemas.microsoft.com/office/infopath/2007/PartnerControls"/>
    <ds:schemaRef ds:uri="8315673e-6c53-4db2-9864-725b19b971c7"/>
    <ds:schemaRef ds:uri="7D1768DD-F29E-4DC2-9191-F2636B9FA92C"/>
    <ds:schemaRef ds:uri="5a51c775-c49c-428b-8c1e-2f89178d00f4"/>
    <ds:schemaRef ds:uri="http://schemas.microsoft.com/office/2006/documentManagement/types"/>
    <ds:schemaRef ds:uri="http://www.w3.org/XML/1998/namespace"/>
    <ds:schemaRef ds:uri="8DD08C88-CC4C-4D35-9129-A70DAA36BE5E"/>
    <ds:schemaRef ds:uri="http://purl.org/dc/terms/"/>
    <ds:schemaRef ds:uri="39C40E9B-856B-46A7-8793-65A6FC1828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Deloitte_4_3_Onscreen</Template>
  <TotalTime>7359</TotalTime>
  <Words>128</Words>
  <Application>Microsoft Office PowerPoint</Application>
  <PresentationFormat>On-screen Show (4:3)</PresentationFormat>
  <Paragraphs>40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Open Sans</vt:lpstr>
      <vt:lpstr>Verdana</vt:lpstr>
      <vt:lpstr>Deloitte 16_9 onscreen</vt:lpstr>
      <vt:lpstr>think-cell Slide</vt:lpstr>
      <vt:lpstr>Physical security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Deloitte Screen</dc:title>
  <dc:subject/>
  <dc:creator>Antonie, Iulia (RO - Bucharest)</dc:creator>
  <cp:lastModifiedBy>Antonie, Iulia (RO - Bucharest)</cp:lastModifiedBy>
  <cp:revision>266</cp:revision>
  <cp:lastPrinted>2014-06-25T02:16:22Z</cp:lastPrinted>
  <dcterms:created xsi:type="dcterms:W3CDTF">2016-05-16T09:37:17Z</dcterms:created>
  <dcterms:modified xsi:type="dcterms:W3CDTF">2018-03-20T20:18:26Z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0x01010045A37AAC9C7144A6950E04930CA3134B0089AE5B1B1D9AF949B256CAA2DE39D3C6</vt:lpwstr>
  </property>
  <property fmtid="{D5CDD505-2E9C-101B-9397-08002B2CF9AE}" pid="3" name="Local Content Type">
    <vt:lpwstr/>
  </property>
  <property fmtid="{D5CDD505-2E9C-101B-9397-08002B2CF9AE}" pid="4" name="TaxKeyword">
    <vt:lpwstr/>
  </property>
  <property fmtid="{D5CDD505-2E9C-101B-9397-08002B2CF9AE}" pid="5" name="Global Client Services">
    <vt:lpwstr/>
  </property>
  <property fmtid="{D5CDD505-2E9C-101B-9397-08002B2CF9AE}" pid="6" name="Geography">
    <vt:lpwstr>1;#Romania (RO) (2402)|fcfc4bdf-9062-4171-84d1-429b49b275a2</vt:lpwstr>
  </property>
  <property fmtid="{D5CDD505-2E9C-101B-9397-08002B2CF9AE}" pid="7" name="Local Industry">
    <vt:lpwstr/>
  </property>
  <property fmtid="{D5CDD505-2E9C-101B-9397-08002B2CF9AE}" pid="8" name="Global Industry">
    <vt:lpwstr/>
  </property>
  <property fmtid="{D5CDD505-2E9C-101B-9397-08002B2CF9AE}" pid="9" name="LanguageB">
    <vt:lpwstr>2;#English|b169a262-1aaa-4ccb-9acf-78a36c1d9bab</vt:lpwstr>
  </property>
  <property fmtid="{D5CDD505-2E9C-101B-9397-08002B2CF9AE}" pid="10" name="Global Content Type">
    <vt:lpwstr/>
  </property>
  <property fmtid="{D5CDD505-2E9C-101B-9397-08002B2CF9AE}" pid="11" name="Local Client Services">
    <vt:lpwstr/>
  </property>
</Properties>
</file>