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5"/>
  </p:sldMasterIdLst>
  <p:notesMasterIdLst>
    <p:notesMasterId r:id="rId19"/>
  </p:notesMasterIdLst>
  <p:handoutMasterIdLst>
    <p:handoutMasterId r:id="rId20"/>
  </p:handoutMasterIdLst>
  <p:sldIdLst>
    <p:sldId id="335" r:id="rId6"/>
    <p:sldId id="354" r:id="rId7"/>
    <p:sldId id="353" r:id="rId8"/>
    <p:sldId id="363" r:id="rId9"/>
    <p:sldId id="356" r:id="rId10"/>
    <p:sldId id="365" r:id="rId11"/>
    <p:sldId id="364" r:id="rId12"/>
    <p:sldId id="367" r:id="rId13"/>
    <p:sldId id="361" r:id="rId14"/>
    <p:sldId id="344" r:id="rId15"/>
    <p:sldId id="366" r:id="rId16"/>
    <p:sldId id="368" r:id="rId17"/>
    <p:sldId id="357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15606" initials="c" lastIdx="9" clrIdx="0"/>
  <p:cmAuthor id="1" name="Alpha Bank" initials="A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8"/>
    <a:srgbClr val="9AB5E4"/>
    <a:srgbClr val="0000FF"/>
    <a:srgbClr val="E1E8F5"/>
    <a:srgbClr val="C2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 autoAdjust="0"/>
    <p:restoredTop sz="94662" autoAdjust="0"/>
  </p:normalViewPr>
  <p:slideViewPr>
    <p:cSldViewPr>
      <p:cViewPr varScale="1">
        <p:scale>
          <a:sx n="65" d="100"/>
          <a:sy n="65" d="100"/>
        </p:scale>
        <p:origin x="18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Opex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Sheet1!$D$3:$H$3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8-48AE-B45B-B1D6D9DED27E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Capex Depreciation: Senior Debt Capital Servicing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Sheet1!$D$4:$H$4</c:f>
              <c:numCache>
                <c:formatCode>General</c:formatCode>
                <c:ptCount val="5"/>
                <c:pt idx="0">
                  <c:v>90</c:v>
                </c:pt>
                <c:pt idx="1">
                  <c:v>90</c:v>
                </c:pt>
                <c:pt idx="2">
                  <c:v>70</c:v>
                </c:pt>
                <c:pt idx="3">
                  <c:v>50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8-48AE-B45B-B1D6D9DED27E}"/>
            </c:ext>
          </c:extLst>
        </c:ser>
        <c:ser>
          <c:idx val="2"/>
          <c:order val="2"/>
          <c:tx>
            <c:strRef>
              <c:f>Sheet1!$C$5</c:f>
              <c:strCache>
                <c:ptCount val="1"/>
                <c:pt idx="0">
                  <c:v>Capex Depreciation:Equity Capital Returns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Sheet1!$D$5:$H$5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8-48AE-B45B-B1D6D9DED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37897248"/>
        <c:axId val="737905448"/>
      </c:barChart>
      <c:catAx>
        <c:axId val="7378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37905448"/>
        <c:crosses val="autoZero"/>
        <c:auto val="1"/>
        <c:lblAlgn val="ctr"/>
        <c:lblOffset val="100"/>
        <c:noMultiLvlLbl val="0"/>
      </c:catAx>
      <c:valAx>
        <c:axId val="73790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3789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962527097040198E-2"/>
          <c:y val="0.82710617024533606"/>
          <c:w val="0.94038547800586136"/>
          <c:h val="0.15799641953844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FB7C4-3DC6-4475-A82F-7F1AF278CAF5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2ACB605B-738A-4C67-9A8A-8D4D1780DA6A}">
      <dgm:prSet phldrT="[Text]" custT="1"/>
      <dgm:spPr/>
      <dgm:t>
        <a:bodyPr/>
        <a:lstStyle/>
        <a:p>
          <a:r>
            <a:rPr lang="en-US" sz="1600" dirty="0"/>
            <a:t>Special Purpose Vehicle</a:t>
          </a:r>
          <a:endParaRPr lang="el-GR" sz="1600" dirty="0"/>
        </a:p>
      </dgm:t>
    </dgm:pt>
    <dgm:pt modelId="{D3F4DF23-768E-4EB2-9F6F-AED90FAB87A9}" type="parTrans" cxnId="{432F5F03-C7A7-401B-903D-24E2DB2BE19B}">
      <dgm:prSet/>
      <dgm:spPr/>
      <dgm:t>
        <a:bodyPr/>
        <a:lstStyle/>
        <a:p>
          <a:endParaRPr lang="el-GR" sz="1600"/>
        </a:p>
      </dgm:t>
    </dgm:pt>
    <dgm:pt modelId="{1BBA19F8-2244-40D1-8088-BDBEC1C33F47}" type="sibTrans" cxnId="{432F5F03-C7A7-401B-903D-24E2DB2BE19B}">
      <dgm:prSet/>
      <dgm:spPr/>
      <dgm:t>
        <a:bodyPr/>
        <a:lstStyle/>
        <a:p>
          <a:endParaRPr lang="el-GR" sz="1600"/>
        </a:p>
      </dgm:t>
    </dgm:pt>
    <dgm:pt modelId="{51C95926-1B26-4BC2-BC8E-958532F084B7}">
      <dgm:prSet phldrT="[Text]" custT="1"/>
      <dgm:spPr/>
      <dgm:t>
        <a:bodyPr/>
        <a:lstStyle/>
        <a:p>
          <a:r>
            <a:rPr lang="en-US" sz="1600" dirty="0"/>
            <a:t>State / Awarding Authority</a:t>
          </a:r>
          <a:endParaRPr lang="el-GR" sz="1600" dirty="0"/>
        </a:p>
      </dgm:t>
    </dgm:pt>
    <dgm:pt modelId="{1BECB618-020B-4859-9A10-12291FFBD301}" type="parTrans" cxnId="{55DCF41D-4CAD-48DD-A44A-8B33B4C31BB6}">
      <dgm:prSet/>
      <dgm:spPr/>
      <dgm:t>
        <a:bodyPr/>
        <a:lstStyle/>
        <a:p>
          <a:endParaRPr lang="el-GR" sz="1600"/>
        </a:p>
      </dgm:t>
    </dgm:pt>
    <dgm:pt modelId="{037AE681-EE2D-4438-9F36-1FFB553CD13A}" type="sibTrans" cxnId="{55DCF41D-4CAD-48DD-A44A-8B33B4C31BB6}">
      <dgm:prSet/>
      <dgm:spPr/>
      <dgm:t>
        <a:bodyPr/>
        <a:lstStyle/>
        <a:p>
          <a:endParaRPr lang="el-GR" sz="1600"/>
        </a:p>
      </dgm:t>
    </dgm:pt>
    <dgm:pt modelId="{57A10240-96E6-4024-B38D-7F9EEDDE0198}">
      <dgm:prSet phldrT="[Text]" custT="1"/>
      <dgm:spPr/>
      <dgm:t>
        <a:bodyPr/>
        <a:lstStyle/>
        <a:p>
          <a:r>
            <a:rPr lang="en-US" sz="1600" dirty="0"/>
            <a:t>Lenders</a:t>
          </a:r>
          <a:endParaRPr lang="el-GR" sz="1600" dirty="0"/>
        </a:p>
      </dgm:t>
    </dgm:pt>
    <dgm:pt modelId="{3A4DDAD1-846D-4018-A579-882D020444F1}" type="parTrans" cxnId="{93D57DC8-93FB-43A1-8E0F-EC76EA38F6F2}">
      <dgm:prSet/>
      <dgm:spPr/>
      <dgm:t>
        <a:bodyPr/>
        <a:lstStyle/>
        <a:p>
          <a:endParaRPr lang="el-GR" sz="1600"/>
        </a:p>
      </dgm:t>
    </dgm:pt>
    <dgm:pt modelId="{9CB6D768-F11A-426E-9F95-A8CB77707A05}" type="sibTrans" cxnId="{93D57DC8-93FB-43A1-8E0F-EC76EA38F6F2}">
      <dgm:prSet/>
      <dgm:spPr/>
      <dgm:t>
        <a:bodyPr/>
        <a:lstStyle/>
        <a:p>
          <a:endParaRPr lang="el-GR" sz="1600"/>
        </a:p>
      </dgm:t>
    </dgm:pt>
    <dgm:pt modelId="{6E34FBA5-94B8-4632-AA1B-1692B6268669}">
      <dgm:prSet phldrT="[Text]" custT="1"/>
      <dgm:spPr/>
      <dgm:t>
        <a:bodyPr/>
        <a:lstStyle/>
        <a:p>
          <a:r>
            <a:rPr lang="en-US" sz="1600" dirty="0"/>
            <a:t>Equity Providers</a:t>
          </a:r>
          <a:endParaRPr lang="el-GR" sz="1600" dirty="0"/>
        </a:p>
      </dgm:t>
    </dgm:pt>
    <dgm:pt modelId="{A1D992AE-8185-4D5A-AB0D-6261DAC80ECE}" type="parTrans" cxnId="{29CEFDB2-039F-4F7E-B109-CF342B77FB68}">
      <dgm:prSet/>
      <dgm:spPr/>
      <dgm:t>
        <a:bodyPr/>
        <a:lstStyle/>
        <a:p>
          <a:endParaRPr lang="el-GR" sz="1600"/>
        </a:p>
      </dgm:t>
    </dgm:pt>
    <dgm:pt modelId="{EDE875E1-EF19-4684-BF96-E783993D23F6}" type="sibTrans" cxnId="{29CEFDB2-039F-4F7E-B109-CF342B77FB68}">
      <dgm:prSet/>
      <dgm:spPr/>
      <dgm:t>
        <a:bodyPr/>
        <a:lstStyle/>
        <a:p>
          <a:endParaRPr lang="el-GR" sz="1600"/>
        </a:p>
      </dgm:t>
    </dgm:pt>
    <dgm:pt modelId="{C6781CF7-4FCD-40EA-84DB-90E30BD8824D}">
      <dgm:prSet custT="1"/>
      <dgm:spPr/>
      <dgm:t>
        <a:bodyPr/>
        <a:lstStyle/>
        <a:p>
          <a:r>
            <a:rPr lang="en-US" sz="1600" dirty="0"/>
            <a:t>Construction Joint Venture</a:t>
          </a:r>
          <a:endParaRPr lang="el-GR" sz="1600" dirty="0"/>
        </a:p>
      </dgm:t>
    </dgm:pt>
    <dgm:pt modelId="{CBE64B16-E577-4EBC-8FB2-CAADAA333B66}" type="parTrans" cxnId="{EE8DD215-23E6-4C9D-9B97-B46F7F370591}">
      <dgm:prSet/>
      <dgm:spPr/>
      <dgm:t>
        <a:bodyPr/>
        <a:lstStyle/>
        <a:p>
          <a:endParaRPr lang="el-GR" sz="1600"/>
        </a:p>
      </dgm:t>
    </dgm:pt>
    <dgm:pt modelId="{18BAEDFD-A3CD-4ECC-93C9-D5ECF8340262}" type="sibTrans" cxnId="{EE8DD215-23E6-4C9D-9B97-B46F7F370591}">
      <dgm:prSet/>
      <dgm:spPr/>
      <dgm:t>
        <a:bodyPr/>
        <a:lstStyle/>
        <a:p>
          <a:endParaRPr lang="el-GR" sz="1600"/>
        </a:p>
      </dgm:t>
    </dgm:pt>
    <dgm:pt modelId="{E3C393B9-E8C1-4980-B549-BD706FEBD06A}">
      <dgm:prSet custT="1"/>
      <dgm:spPr/>
      <dgm:t>
        <a:bodyPr/>
        <a:lstStyle/>
        <a:p>
          <a:r>
            <a:rPr lang="en-US" sz="1600" dirty="0"/>
            <a:t>Interest rate Derivatives</a:t>
          </a:r>
          <a:endParaRPr lang="el-GR" sz="1600" dirty="0"/>
        </a:p>
      </dgm:t>
    </dgm:pt>
    <dgm:pt modelId="{D00B8F85-6D81-46E2-BF09-3FB60DF9B248}" type="parTrans" cxnId="{4DEE92C7-43C7-4DF1-9A09-3820DAC66447}">
      <dgm:prSet/>
      <dgm:spPr/>
      <dgm:t>
        <a:bodyPr/>
        <a:lstStyle/>
        <a:p>
          <a:endParaRPr lang="el-GR" sz="1600"/>
        </a:p>
      </dgm:t>
    </dgm:pt>
    <dgm:pt modelId="{0D8F3CF7-F305-486C-AA91-A1A4DC161387}" type="sibTrans" cxnId="{4DEE92C7-43C7-4DF1-9A09-3820DAC66447}">
      <dgm:prSet/>
      <dgm:spPr/>
      <dgm:t>
        <a:bodyPr/>
        <a:lstStyle/>
        <a:p>
          <a:endParaRPr lang="el-GR" sz="1600"/>
        </a:p>
      </dgm:t>
    </dgm:pt>
    <dgm:pt modelId="{BCA98FF4-DF4E-4BF8-BA3D-00BE0B45948E}">
      <dgm:prSet custT="1"/>
      <dgm:spPr/>
      <dgm:t>
        <a:bodyPr/>
        <a:lstStyle/>
        <a:p>
          <a:r>
            <a:rPr lang="en-US" sz="1600" dirty="0"/>
            <a:t>Operating Company</a:t>
          </a:r>
          <a:endParaRPr lang="el-GR" sz="1600" dirty="0"/>
        </a:p>
      </dgm:t>
    </dgm:pt>
    <dgm:pt modelId="{C7594568-0532-43E7-9C24-909355A51355}" type="parTrans" cxnId="{EC635BF2-38BA-45D8-9796-078D736D7D84}">
      <dgm:prSet/>
      <dgm:spPr/>
      <dgm:t>
        <a:bodyPr/>
        <a:lstStyle/>
        <a:p>
          <a:endParaRPr lang="el-GR" sz="1600"/>
        </a:p>
      </dgm:t>
    </dgm:pt>
    <dgm:pt modelId="{4EBD96E4-C136-4A5F-A055-7FE849BA2B9F}" type="sibTrans" cxnId="{EC635BF2-38BA-45D8-9796-078D736D7D84}">
      <dgm:prSet/>
      <dgm:spPr/>
      <dgm:t>
        <a:bodyPr/>
        <a:lstStyle/>
        <a:p>
          <a:endParaRPr lang="el-GR" sz="1600"/>
        </a:p>
      </dgm:t>
    </dgm:pt>
    <dgm:pt modelId="{0132A184-16EA-40E9-AFBA-8617E076C1E2}">
      <dgm:prSet custT="1"/>
      <dgm:spPr/>
      <dgm:t>
        <a:bodyPr/>
        <a:lstStyle/>
        <a:p>
          <a:r>
            <a:rPr lang="en-US" sz="1600" dirty="0"/>
            <a:t>LG providers</a:t>
          </a:r>
          <a:endParaRPr lang="el-GR" sz="1600" dirty="0"/>
        </a:p>
      </dgm:t>
    </dgm:pt>
    <dgm:pt modelId="{1906BA06-321F-47A6-A7F7-8FFD7F722675}" type="parTrans" cxnId="{E8024C8A-C578-46C8-B1AC-B240C16E6BA3}">
      <dgm:prSet/>
      <dgm:spPr/>
      <dgm:t>
        <a:bodyPr/>
        <a:lstStyle/>
        <a:p>
          <a:endParaRPr lang="el-GR" sz="1600"/>
        </a:p>
      </dgm:t>
    </dgm:pt>
    <dgm:pt modelId="{5A7D8AE4-3DC0-41D6-B67B-2611DF01D4CD}" type="sibTrans" cxnId="{E8024C8A-C578-46C8-B1AC-B240C16E6BA3}">
      <dgm:prSet/>
      <dgm:spPr/>
      <dgm:t>
        <a:bodyPr/>
        <a:lstStyle/>
        <a:p>
          <a:endParaRPr lang="el-GR" sz="1600"/>
        </a:p>
      </dgm:t>
    </dgm:pt>
    <dgm:pt modelId="{00F7FBE1-5251-4228-B70D-C7F6199B02BB}" type="pres">
      <dgm:prSet presAssocID="{103FB7C4-3DC6-4475-A82F-7F1AF278CA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91C92E3-9E43-4656-A9FA-F9473391C76D}" type="pres">
      <dgm:prSet presAssocID="{2ACB605B-738A-4C67-9A8A-8D4D1780DA6A}" presName="textCenter" presStyleLbl="node1" presStyleIdx="0" presStyleCnt="8"/>
      <dgm:spPr/>
    </dgm:pt>
    <dgm:pt modelId="{309232B0-A489-4165-8EF0-20D7F450169F}" type="pres">
      <dgm:prSet presAssocID="{2ACB605B-738A-4C67-9A8A-8D4D1780DA6A}" presName="cycle_1" presStyleCnt="0"/>
      <dgm:spPr/>
    </dgm:pt>
    <dgm:pt modelId="{FC0F078D-3F43-49FE-9990-391A806CCCD9}" type="pres">
      <dgm:prSet presAssocID="{51C95926-1B26-4BC2-BC8E-958532F084B7}" presName="childCenter1" presStyleLbl="node1" presStyleIdx="1" presStyleCnt="8" custScaleX="268801"/>
      <dgm:spPr/>
    </dgm:pt>
    <dgm:pt modelId="{46D2FDC0-C205-47F7-B432-586A966CDDB4}" type="pres">
      <dgm:prSet presAssocID="{1BECB618-020B-4859-9A10-12291FFBD301}" presName="Name144" presStyleLbl="parChTrans1D2" presStyleIdx="0" presStyleCnt="5"/>
      <dgm:spPr/>
    </dgm:pt>
    <dgm:pt modelId="{2D49AC0F-4BB6-4B68-B52F-082FE291FCB4}" type="pres">
      <dgm:prSet presAssocID="{2ACB605B-738A-4C67-9A8A-8D4D1780DA6A}" presName="cycle_2" presStyleCnt="0"/>
      <dgm:spPr/>
    </dgm:pt>
    <dgm:pt modelId="{954A4123-B84A-490A-9BCC-44A45B08F3A7}" type="pres">
      <dgm:prSet presAssocID="{57A10240-96E6-4024-B38D-7F9EEDDE0198}" presName="childCenter2" presStyleLbl="node1" presStyleIdx="2" presStyleCnt="8" custScaleX="184253" custLinFactNeighborX="81951" custLinFactNeighborY="-24849"/>
      <dgm:spPr/>
    </dgm:pt>
    <dgm:pt modelId="{7F1BA7CB-D4EB-415C-ABEA-C19EFC326CED}" type="pres">
      <dgm:prSet presAssocID="{D00B8F85-6D81-46E2-BF09-3FB60DF9B248}" presName="Name218" presStyleLbl="parChTrans1D3" presStyleIdx="0" presStyleCnt="2"/>
      <dgm:spPr/>
    </dgm:pt>
    <dgm:pt modelId="{449E7DBB-C114-4F44-AAFB-3A1A9350F643}" type="pres">
      <dgm:prSet presAssocID="{E3C393B9-E8C1-4980-B549-BD706FEBD06A}" presName="text2" presStyleLbl="node1" presStyleIdx="3" presStyleCnt="8" custScaleX="231780" custRadScaleRad="288202" custRadScaleInc="20255">
        <dgm:presLayoutVars>
          <dgm:bulletEnabled val="1"/>
        </dgm:presLayoutVars>
      </dgm:prSet>
      <dgm:spPr/>
    </dgm:pt>
    <dgm:pt modelId="{D6A6CA3C-57F6-488C-85D6-78E9FE72883A}" type="pres">
      <dgm:prSet presAssocID="{3A4DDAD1-846D-4018-A579-882D020444F1}" presName="Name221" presStyleLbl="parChTrans1D2" presStyleIdx="1" presStyleCnt="5"/>
      <dgm:spPr/>
    </dgm:pt>
    <dgm:pt modelId="{10F49EFC-D2C6-48C0-97D1-BE71E13F247A}" type="pres">
      <dgm:prSet presAssocID="{2ACB605B-738A-4C67-9A8A-8D4D1780DA6A}" presName="cycle_3" presStyleCnt="0"/>
      <dgm:spPr/>
    </dgm:pt>
    <dgm:pt modelId="{86A87589-D9D1-4128-9A29-07AAFC13E68A}" type="pres">
      <dgm:prSet presAssocID="{C6781CF7-4FCD-40EA-84DB-90E30BD8824D}" presName="childCenter3" presStyleLbl="node1" presStyleIdx="4" presStyleCnt="8" custScaleX="255396" custScaleY="72135" custLinFactNeighborX="46316" custLinFactNeighborY="1763"/>
      <dgm:spPr/>
    </dgm:pt>
    <dgm:pt modelId="{1E3AF2E4-3AEB-44DD-B9DF-DA16119AEFD4}" type="pres">
      <dgm:prSet presAssocID="{1906BA06-321F-47A6-A7F7-8FFD7F722675}" presName="Name285" presStyleLbl="parChTrans1D3" presStyleIdx="1" presStyleCnt="2"/>
      <dgm:spPr/>
    </dgm:pt>
    <dgm:pt modelId="{1DDDC946-EC3E-4170-883C-11DED7167DC0}" type="pres">
      <dgm:prSet presAssocID="{0132A184-16EA-40E9-AFBA-8617E076C1E2}" presName="text3" presStyleLbl="node1" presStyleIdx="5" presStyleCnt="8" custScaleX="207982" custRadScaleRad="121981" custRadScaleInc="-3605">
        <dgm:presLayoutVars>
          <dgm:bulletEnabled val="1"/>
        </dgm:presLayoutVars>
      </dgm:prSet>
      <dgm:spPr/>
    </dgm:pt>
    <dgm:pt modelId="{BE5E2A84-6311-4007-989B-8EF24AB140BD}" type="pres">
      <dgm:prSet presAssocID="{CBE64B16-E577-4EBC-8FB2-CAADAA333B66}" presName="Name288" presStyleLbl="parChTrans1D2" presStyleIdx="2" presStyleCnt="5"/>
      <dgm:spPr/>
    </dgm:pt>
    <dgm:pt modelId="{20D59584-1CAB-4AAD-851F-24AD19FF5F8B}" type="pres">
      <dgm:prSet presAssocID="{2ACB605B-738A-4C67-9A8A-8D4D1780DA6A}" presName="cycle_4" presStyleCnt="0"/>
      <dgm:spPr/>
    </dgm:pt>
    <dgm:pt modelId="{2BFA058C-4737-4A06-A0F3-5A31149D7E19}" type="pres">
      <dgm:prSet presAssocID="{BCA98FF4-DF4E-4BF8-BA3D-00BE0B45948E}" presName="childCenter4" presStyleLbl="node1" presStyleIdx="6" presStyleCnt="8" custScaleX="373237" custScaleY="112657" custLinFactNeighborX="-24434" custLinFactNeighborY="-4775"/>
      <dgm:spPr/>
    </dgm:pt>
    <dgm:pt modelId="{568FDDA7-3DE0-4B31-98A8-BD353CD896CE}" type="pres">
      <dgm:prSet presAssocID="{C7594568-0532-43E7-9C24-909355A51355}" presName="Name345" presStyleLbl="parChTrans1D2" presStyleIdx="3" presStyleCnt="5"/>
      <dgm:spPr/>
    </dgm:pt>
    <dgm:pt modelId="{612417C4-41E3-42ED-94D4-D287C7115878}" type="pres">
      <dgm:prSet presAssocID="{2ACB605B-738A-4C67-9A8A-8D4D1780DA6A}" presName="cycle_5" presStyleCnt="0"/>
      <dgm:spPr/>
    </dgm:pt>
    <dgm:pt modelId="{C75C39AA-C258-409B-AB06-982B2F6552AE}" type="pres">
      <dgm:prSet presAssocID="{6E34FBA5-94B8-4632-AA1B-1692B6268669}" presName="childCenter5" presStyleLbl="node1" presStyleIdx="7" presStyleCnt="8" custScaleX="280948" custScaleY="65847" custLinFactNeighborX="-22326" custLinFactNeighborY="-717"/>
      <dgm:spPr/>
    </dgm:pt>
    <dgm:pt modelId="{FE7409E7-4206-45A5-9948-1DD0AD8FE62C}" type="pres">
      <dgm:prSet presAssocID="{A1D992AE-8185-4D5A-AB0D-6261DAC80ECE}" presName="Name392" presStyleLbl="parChTrans1D2" presStyleIdx="4" presStyleCnt="5"/>
      <dgm:spPr/>
    </dgm:pt>
  </dgm:ptLst>
  <dgm:cxnLst>
    <dgm:cxn modelId="{432F5F03-C7A7-401B-903D-24E2DB2BE19B}" srcId="{103FB7C4-3DC6-4475-A82F-7F1AF278CAF5}" destId="{2ACB605B-738A-4C67-9A8A-8D4D1780DA6A}" srcOrd="0" destOrd="0" parTransId="{D3F4DF23-768E-4EB2-9F6F-AED90FAB87A9}" sibTransId="{1BBA19F8-2244-40D1-8088-BDBEC1C33F47}"/>
    <dgm:cxn modelId="{0BF1AD04-A2DF-4D45-B652-AF133E8940B2}" type="presOf" srcId="{C7594568-0532-43E7-9C24-909355A51355}" destId="{568FDDA7-3DE0-4B31-98A8-BD353CD896CE}" srcOrd="0" destOrd="0" presId="urn:microsoft.com/office/officeart/2008/layout/RadialCluster"/>
    <dgm:cxn modelId="{D918F70A-19C8-4C9C-8704-DE2F994D4FB0}" type="presOf" srcId="{CBE64B16-E577-4EBC-8FB2-CAADAA333B66}" destId="{BE5E2A84-6311-4007-989B-8EF24AB140BD}" srcOrd="0" destOrd="0" presId="urn:microsoft.com/office/officeart/2008/layout/RadialCluster"/>
    <dgm:cxn modelId="{5F108311-4B29-4FFF-A00D-9CE1C0D6FAE2}" type="presOf" srcId="{1906BA06-321F-47A6-A7F7-8FFD7F722675}" destId="{1E3AF2E4-3AEB-44DD-B9DF-DA16119AEFD4}" srcOrd="0" destOrd="0" presId="urn:microsoft.com/office/officeart/2008/layout/RadialCluster"/>
    <dgm:cxn modelId="{EE8DD215-23E6-4C9D-9B97-B46F7F370591}" srcId="{2ACB605B-738A-4C67-9A8A-8D4D1780DA6A}" destId="{C6781CF7-4FCD-40EA-84DB-90E30BD8824D}" srcOrd="2" destOrd="0" parTransId="{CBE64B16-E577-4EBC-8FB2-CAADAA333B66}" sibTransId="{18BAEDFD-A3CD-4ECC-93C9-D5ECF8340262}"/>
    <dgm:cxn modelId="{55DCF41D-4CAD-48DD-A44A-8B33B4C31BB6}" srcId="{2ACB605B-738A-4C67-9A8A-8D4D1780DA6A}" destId="{51C95926-1B26-4BC2-BC8E-958532F084B7}" srcOrd="0" destOrd="0" parTransId="{1BECB618-020B-4859-9A10-12291FFBD301}" sibTransId="{037AE681-EE2D-4438-9F36-1FFB553CD13A}"/>
    <dgm:cxn modelId="{0A784220-C018-4A6A-8E78-A50236E2B798}" type="presOf" srcId="{6E34FBA5-94B8-4632-AA1B-1692B6268669}" destId="{C75C39AA-C258-409B-AB06-982B2F6552AE}" srcOrd="0" destOrd="0" presId="urn:microsoft.com/office/officeart/2008/layout/RadialCluster"/>
    <dgm:cxn modelId="{08704529-47EE-4022-9398-2456957EA32E}" type="presOf" srcId="{57A10240-96E6-4024-B38D-7F9EEDDE0198}" destId="{954A4123-B84A-490A-9BCC-44A45B08F3A7}" srcOrd="0" destOrd="0" presId="urn:microsoft.com/office/officeart/2008/layout/RadialCluster"/>
    <dgm:cxn modelId="{3AC79C5F-F231-4770-8111-5261A4F6A75E}" type="presOf" srcId="{51C95926-1B26-4BC2-BC8E-958532F084B7}" destId="{FC0F078D-3F43-49FE-9990-391A806CCCD9}" srcOrd="0" destOrd="0" presId="urn:microsoft.com/office/officeart/2008/layout/RadialCluster"/>
    <dgm:cxn modelId="{CDF0A86F-A2B5-431A-A262-1CE00B2F8E51}" type="presOf" srcId="{C6781CF7-4FCD-40EA-84DB-90E30BD8824D}" destId="{86A87589-D9D1-4128-9A29-07AAFC13E68A}" srcOrd="0" destOrd="0" presId="urn:microsoft.com/office/officeart/2008/layout/RadialCluster"/>
    <dgm:cxn modelId="{6B1D4171-926F-4FCD-9133-519DD839DE7C}" type="presOf" srcId="{3A4DDAD1-846D-4018-A579-882D020444F1}" destId="{D6A6CA3C-57F6-488C-85D6-78E9FE72883A}" srcOrd="0" destOrd="0" presId="urn:microsoft.com/office/officeart/2008/layout/RadialCluster"/>
    <dgm:cxn modelId="{AC88487E-33A4-441E-9483-854FDFB5AB4A}" type="presOf" srcId="{103FB7C4-3DC6-4475-A82F-7F1AF278CAF5}" destId="{00F7FBE1-5251-4228-B70D-C7F6199B02BB}" srcOrd="0" destOrd="0" presId="urn:microsoft.com/office/officeart/2008/layout/RadialCluster"/>
    <dgm:cxn modelId="{83392185-4037-4BE9-9200-931761523942}" type="presOf" srcId="{E3C393B9-E8C1-4980-B549-BD706FEBD06A}" destId="{449E7DBB-C114-4F44-AAFB-3A1A9350F643}" srcOrd="0" destOrd="0" presId="urn:microsoft.com/office/officeart/2008/layout/RadialCluster"/>
    <dgm:cxn modelId="{E8024C8A-C578-46C8-B1AC-B240C16E6BA3}" srcId="{C6781CF7-4FCD-40EA-84DB-90E30BD8824D}" destId="{0132A184-16EA-40E9-AFBA-8617E076C1E2}" srcOrd="0" destOrd="0" parTransId="{1906BA06-321F-47A6-A7F7-8FFD7F722675}" sibTransId="{5A7D8AE4-3DC0-41D6-B67B-2611DF01D4CD}"/>
    <dgm:cxn modelId="{2E8A9B91-3FBE-4F8C-811C-4DF0C06715CD}" type="presOf" srcId="{D00B8F85-6D81-46E2-BF09-3FB60DF9B248}" destId="{7F1BA7CB-D4EB-415C-ABEA-C19EFC326CED}" srcOrd="0" destOrd="0" presId="urn:microsoft.com/office/officeart/2008/layout/RadialCluster"/>
    <dgm:cxn modelId="{0CFDC094-EA13-4183-9946-B41649C01C46}" type="presOf" srcId="{0132A184-16EA-40E9-AFBA-8617E076C1E2}" destId="{1DDDC946-EC3E-4170-883C-11DED7167DC0}" srcOrd="0" destOrd="0" presId="urn:microsoft.com/office/officeart/2008/layout/RadialCluster"/>
    <dgm:cxn modelId="{91AD8496-B360-4B1F-83B2-93C16AD93A5D}" type="presOf" srcId="{A1D992AE-8185-4D5A-AB0D-6261DAC80ECE}" destId="{FE7409E7-4206-45A5-9948-1DD0AD8FE62C}" srcOrd="0" destOrd="0" presId="urn:microsoft.com/office/officeart/2008/layout/RadialCluster"/>
    <dgm:cxn modelId="{33ED61AE-5251-4532-AAF9-9D78EEDFAD19}" type="presOf" srcId="{1BECB618-020B-4859-9A10-12291FFBD301}" destId="{46D2FDC0-C205-47F7-B432-586A966CDDB4}" srcOrd="0" destOrd="0" presId="urn:microsoft.com/office/officeart/2008/layout/RadialCluster"/>
    <dgm:cxn modelId="{29CEFDB2-039F-4F7E-B109-CF342B77FB68}" srcId="{2ACB605B-738A-4C67-9A8A-8D4D1780DA6A}" destId="{6E34FBA5-94B8-4632-AA1B-1692B6268669}" srcOrd="4" destOrd="0" parTransId="{A1D992AE-8185-4D5A-AB0D-6261DAC80ECE}" sibTransId="{EDE875E1-EF19-4684-BF96-E783993D23F6}"/>
    <dgm:cxn modelId="{4DEE92C7-43C7-4DF1-9A09-3820DAC66447}" srcId="{57A10240-96E6-4024-B38D-7F9EEDDE0198}" destId="{E3C393B9-E8C1-4980-B549-BD706FEBD06A}" srcOrd="0" destOrd="0" parTransId="{D00B8F85-6D81-46E2-BF09-3FB60DF9B248}" sibTransId="{0D8F3CF7-F305-486C-AA91-A1A4DC161387}"/>
    <dgm:cxn modelId="{93D57DC8-93FB-43A1-8E0F-EC76EA38F6F2}" srcId="{2ACB605B-738A-4C67-9A8A-8D4D1780DA6A}" destId="{57A10240-96E6-4024-B38D-7F9EEDDE0198}" srcOrd="1" destOrd="0" parTransId="{3A4DDAD1-846D-4018-A579-882D020444F1}" sibTransId="{9CB6D768-F11A-426E-9F95-A8CB77707A05}"/>
    <dgm:cxn modelId="{EC635BF2-38BA-45D8-9796-078D736D7D84}" srcId="{2ACB605B-738A-4C67-9A8A-8D4D1780DA6A}" destId="{BCA98FF4-DF4E-4BF8-BA3D-00BE0B45948E}" srcOrd="3" destOrd="0" parTransId="{C7594568-0532-43E7-9C24-909355A51355}" sibTransId="{4EBD96E4-C136-4A5F-A055-7FE849BA2B9F}"/>
    <dgm:cxn modelId="{942976F6-8457-4C4D-84DC-E957BDD179B2}" type="presOf" srcId="{2ACB605B-738A-4C67-9A8A-8D4D1780DA6A}" destId="{091C92E3-9E43-4656-A9FA-F9473391C76D}" srcOrd="0" destOrd="0" presId="urn:microsoft.com/office/officeart/2008/layout/RadialCluster"/>
    <dgm:cxn modelId="{4C5B75FE-45E8-438B-B365-A99E0B308BEB}" type="presOf" srcId="{BCA98FF4-DF4E-4BF8-BA3D-00BE0B45948E}" destId="{2BFA058C-4737-4A06-A0F3-5A31149D7E19}" srcOrd="0" destOrd="0" presId="urn:microsoft.com/office/officeart/2008/layout/RadialCluster"/>
    <dgm:cxn modelId="{5CCAE79A-835A-423E-858D-74FB5D84686A}" type="presParOf" srcId="{00F7FBE1-5251-4228-B70D-C7F6199B02BB}" destId="{091C92E3-9E43-4656-A9FA-F9473391C76D}" srcOrd="0" destOrd="0" presId="urn:microsoft.com/office/officeart/2008/layout/RadialCluster"/>
    <dgm:cxn modelId="{5144D007-E9EC-45C5-BFC1-AF43C46D60AD}" type="presParOf" srcId="{00F7FBE1-5251-4228-B70D-C7F6199B02BB}" destId="{309232B0-A489-4165-8EF0-20D7F450169F}" srcOrd="1" destOrd="0" presId="urn:microsoft.com/office/officeart/2008/layout/RadialCluster"/>
    <dgm:cxn modelId="{DC3723FA-F56A-456C-A78B-276DCDA40F5C}" type="presParOf" srcId="{309232B0-A489-4165-8EF0-20D7F450169F}" destId="{FC0F078D-3F43-49FE-9990-391A806CCCD9}" srcOrd="0" destOrd="0" presId="urn:microsoft.com/office/officeart/2008/layout/RadialCluster"/>
    <dgm:cxn modelId="{E705495D-0FA7-4F2A-A8AE-A03B75689E00}" type="presParOf" srcId="{00F7FBE1-5251-4228-B70D-C7F6199B02BB}" destId="{46D2FDC0-C205-47F7-B432-586A966CDDB4}" srcOrd="2" destOrd="0" presId="urn:microsoft.com/office/officeart/2008/layout/RadialCluster"/>
    <dgm:cxn modelId="{36C88CCB-5EC8-4663-8D3A-F034AD47EB03}" type="presParOf" srcId="{00F7FBE1-5251-4228-B70D-C7F6199B02BB}" destId="{2D49AC0F-4BB6-4B68-B52F-082FE291FCB4}" srcOrd="3" destOrd="0" presId="urn:microsoft.com/office/officeart/2008/layout/RadialCluster"/>
    <dgm:cxn modelId="{C0AA4C3B-7BFE-4505-B024-C7E66CB2E370}" type="presParOf" srcId="{2D49AC0F-4BB6-4B68-B52F-082FE291FCB4}" destId="{954A4123-B84A-490A-9BCC-44A45B08F3A7}" srcOrd="0" destOrd="0" presId="urn:microsoft.com/office/officeart/2008/layout/RadialCluster"/>
    <dgm:cxn modelId="{91E9FFDA-7475-4C6B-8E37-351D7974B7DC}" type="presParOf" srcId="{2D49AC0F-4BB6-4B68-B52F-082FE291FCB4}" destId="{7F1BA7CB-D4EB-415C-ABEA-C19EFC326CED}" srcOrd="1" destOrd="0" presId="urn:microsoft.com/office/officeart/2008/layout/RadialCluster"/>
    <dgm:cxn modelId="{B50541CC-60D3-4D07-88B7-73D1A0C02022}" type="presParOf" srcId="{2D49AC0F-4BB6-4B68-B52F-082FE291FCB4}" destId="{449E7DBB-C114-4F44-AAFB-3A1A9350F643}" srcOrd="2" destOrd="0" presId="urn:microsoft.com/office/officeart/2008/layout/RadialCluster"/>
    <dgm:cxn modelId="{457C02B6-E47B-4AAC-AFB4-A03E5647F1F9}" type="presParOf" srcId="{00F7FBE1-5251-4228-B70D-C7F6199B02BB}" destId="{D6A6CA3C-57F6-488C-85D6-78E9FE72883A}" srcOrd="4" destOrd="0" presId="urn:microsoft.com/office/officeart/2008/layout/RadialCluster"/>
    <dgm:cxn modelId="{649E917E-A974-45F2-A444-B2210F8BC7B7}" type="presParOf" srcId="{00F7FBE1-5251-4228-B70D-C7F6199B02BB}" destId="{10F49EFC-D2C6-48C0-97D1-BE71E13F247A}" srcOrd="5" destOrd="0" presId="urn:microsoft.com/office/officeart/2008/layout/RadialCluster"/>
    <dgm:cxn modelId="{E371B2E1-5D07-4C41-9B73-31CAC62F6E74}" type="presParOf" srcId="{10F49EFC-D2C6-48C0-97D1-BE71E13F247A}" destId="{86A87589-D9D1-4128-9A29-07AAFC13E68A}" srcOrd="0" destOrd="0" presId="urn:microsoft.com/office/officeart/2008/layout/RadialCluster"/>
    <dgm:cxn modelId="{2DAA3B2D-6529-42BB-893F-590F2CDA334B}" type="presParOf" srcId="{10F49EFC-D2C6-48C0-97D1-BE71E13F247A}" destId="{1E3AF2E4-3AEB-44DD-B9DF-DA16119AEFD4}" srcOrd="1" destOrd="0" presId="urn:microsoft.com/office/officeart/2008/layout/RadialCluster"/>
    <dgm:cxn modelId="{F6E54046-D6CF-48C6-AAD4-F48EF11F29BD}" type="presParOf" srcId="{10F49EFC-D2C6-48C0-97D1-BE71E13F247A}" destId="{1DDDC946-EC3E-4170-883C-11DED7167DC0}" srcOrd="2" destOrd="0" presId="urn:microsoft.com/office/officeart/2008/layout/RadialCluster"/>
    <dgm:cxn modelId="{8552F288-DB81-4CC4-AEE5-8B6C44CF23AA}" type="presParOf" srcId="{00F7FBE1-5251-4228-B70D-C7F6199B02BB}" destId="{BE5E2A84-6311-4007-989B-8EF24AB140BD}" srcOrd="6" destOrd="0" presId="urn:microsoft.com/office/officeart/2008/layout/RadialCluster"/>
    <dgm:cxn modelId="{27A25312-1F1A-489C-A2E2-12A6AE752DD3}" type="presParOf" srcId="{00F7FBE1-5251-4228-B70D-C7F6199B02BB}" destId="{20D59584-1CAB-4AAD-851F-24AD19FF5F8B}" srcOrd="7" destOrd="0" presId="urn:microsoft.com/office/officeart/2008/layout/RadialCluster"/>
    <dgm:cxn modelId="{FE737B32-5CCE-4749-A1D8-12A2D0A73ABA}" type="presParOf" srcId="{20D59584-1CAB-4AAD-851F-24AD19FF5F8B}" destId="{2BFA058C-4737-4A06-A0F3-5A31149D7E19}" srcOrd="0" destOrd="0" presId="urn:microsoft.com/office/officeart/2008/layout/RadialCluster"/>
    <dgm:cxn modelId="{AA72AC72-B9BE-4C67-9C98-4B8B20D4B2E9}" type="presParOf" srcId="{00F7FBE1-5251-4228-B70D-C7F6199B02BB}" destId="{568FDDA7-3DE0-4B31-98A8-BD353CD896CE}" srcOrd="8" destOrd="0" presId="urn:microsoft.com/office/officeart/2008/layout/RadialCluster"/>
    <dgm:cxn modelId="{1E468A4B-82FA-4F14-8F1A-C52C2A4742FE}" type="presParOf" srcId="{00F7FBE1-5251-4228-B70D-C7F6199B02BB}" destId="{612417C4-41E3-42ED-94D4-D287C7115878}" srcOrd="9" destOrd="0" presId="urn:microsoft.com/office/officeart/2008/layout/RadialCluster"/>
    <dgm:cxn modelId="{707B0177-7606-4036-8F9F-1DA88A224F04}" type="presParOf" srcId="{612417C4-41E3-42ED-94D4-D287C7115878}" destId="{C75C39AA-C258-409B-AB06-982B2F6552AE}" srcOrd="0" destOrd="0" presId="urn:microsoft.com/office/officeart/2008/layout/RadialCluster"/>
    <dgm:cxn modelId="{CBEBB580-066C-4BA7-9332-E6945A4360B4}" type="presParOf" srcId="{00F7FBE1-5251-4228-B70D-C7F6199B02BB}" destId="{FE7409E7-4206-45A5-9948-1DD0AD8FE62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409E7-4206-45A5-9948-1DD0AD8FE62C}">
      <dsp:nvSpPr>
        <dsp:cNvPr id="0" name=""/>
        <dsp:cNvSpPr/>
      </dsp:nvSpPr>
      <dsp:spPr>
        <a:xfrm rot="11471094">
          <a:off x="2317666" y="2137956"/>
          <a:ext cx="1577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773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FDDA7-3DE0-4B31-98A8-BD353CD896CE}">
      <dsp:nvSpPr>
        <dsp:cNvPr id="0" name=""/>
        <dsp:cNvSpPr/>
      </dsp:nvSpPr>
      <dsp:spPr>
        <a:xfrm rot="9316231">
          <a:off x="2530199" y="2885611"/>
          <a:ext cx="1415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1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E2A84-6311-4007-989B-8EF24AB140BD}">
      <dsp:nvSpPr>
        <dsp:cNvPr id="0" name=""/>
        <dsp:cNvSpPr/>
      </dsp:nvSpPr>
      <dsp:spPr>
        <a:xfrm rot="1727713">
          <a:off x="4721846" y="2886617"/>
          <a:ext cx="10654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540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6CA3C-57F6-488C-85D6-78E9FE72883A}">
      <dsp:nvSpPr>
        <dsp:cNvPr id="0" name=""/>
        <dsp:cNvSpPr/>
      </dsp:nvSpPr>
      <dsp:spPr>
        <a:xfrm rot="20497704">
          <a:off x="4746926" y="1977777"/>
          <a:ext cx="1600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062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2FDC0-C205-47F7-B432-586A966CDDB4}">
      <dsp:nvSpPr>
        <dsp:cNvPr id="0" name=""/>
        <dsp:cNvSpPr/>
      </dsp:nvSpPr>
      <dsp:spPr>
        <a:xfrm rot="16200000">
          <a:off x="3907634" y="1500597"/>
          <a:ext cx="852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286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C92E3-9E43-4656-A9FA-F9473391C76D}">
      <dsp:nvSpPr>
        <dsp:cNvPr id="0" name=""/>
        <dsp:cNvSpPr/>
      </dsp:nvSpPr>
      <dsp:spPr>
        <a:xfrm>
          <a:off x="3880415" y="1927028"/>
          <a:ext cx="907300" cy="9073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 Purpose Vehicle</a:t>
          </a:r>
          <a:endParaRPr lang="el-GR" sz="1600" kern="1200" dirty="0"/>
        </a:p>
      </dsp:txBody>
      <dsp:txXfrm>
        <a:off x="3924706" y="1971319"/>
        <a:ext cx="818718" cy="818718"/>
      </dsp:txXfrm>
    </dsp:sp>
    <dsp:sp modelId="{FC0F078D-3F43-49FE-9990-391A806CCCD9}">
      <dsp:nvSpPr>
        <dsp:cNvPr id="0" name=""/>
        <dsp:cNvSpPr/>
      </dsp:nvSpPr>
      <dsp:spPr>
        <a:xfrm>
          <a:off x="3517057" y="466274"/>
          <a:ext cx="1634018" cy="607891"/>
        </a:xfrm>
        <a:prstGeom prst="roundRect">
          <a:avLst/>
        </a:prstGeom>
        <a:solidFill>
          <a:schemeClr val="accent4">
            <a:hueOff val="-1599678"/>
            <a:satOff val="751"/>
            <a:lumOff val="2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 / Awarding Authority</a:t>
          </a:r>
          <a:endParaRPr lang="el-GR" sz="1600" kern="1200" dirty="0"/>
        </a:p>
      </dsp:txBody>
      <dsp:txXfrm>
        <a:off x="3546732" y="495949"/>
        <a:ext cx="1574668" cy="548541"/>
      </dsp:txXfrm>
    </dsp:sp>
    <dsp:sp modelId="{954A4123-B84A-490A-9BCC-44A45B08F3A7}">
      <dsp:nvSpPr>
        <dsp:cNvPr id="0" name=""/>
        <dsp:cNvSpPr/>
      </dsp:nvSpPr>
      <dsp:spPr>
        <a:xfrm>
          <a:off x="6306761" y="1235601"/>
          <a:ext cx="1120058" cy="607891"/>
        </a:xfrm>
        <a:prstGeom prst="roundRect">
          <a:avLst/>
        </a:prstGeom>
        <a:solidFill>
          <a:schemeClr val="accent4">
            <a:hueOff val="-3199357"/>
            <a:satOff val="1503"/>
            <a:lumOff val="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Lenders</a:t>
          </a:r>
          <a:endParaRPr lang="el-GR" sz="1600" kern="1200" dirty="0"/>
        </a:p>
      </dsp:txBody>
      <dsp:txXfrm>
        <a:off x="6336436" y="1265276"/>
        <a:ext cx="1060708" cy="548541"/>
      </dsp:txXfrm>
    </dsp:sp>
    <dsp:sp modelId="{7F1BA7CB-D4EB-415C-ABEA-C19EFC326CED}">
      <dsp:nvSpPr>
        <dsp:cNvPr id="0" name=""/>
        <dsp:cNvSpPr/>
      </dsp:nvSpPr>
      <dsp:spPr>
        <a:xfrm rot="3129870">
          <a:off x="6929865" y="2196889"/>
          <a:ext cx="89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493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E7DBB-C114-4F44-AAFB-3A1A9350F643}">
      <dsp:nvSpPr>
        <dsp:cNvPr id="0" name=""/>
        <dsp:cNvSpPr/>
      </dsp:nvSpPr>
      <dsp:spPr>
        <a:xfrm>
          <a:off x="7183384" y="2550286"/>
          <a:ext cx="1408971" cy="607891"/>
        </a:xfrm>
        <a:prstGeom prst="roundRect">
          <a:avLst/>
        </a:prstGeom>
        <a:solidFill>
          <a:schemeClr val="accent4">
            <a:hueOff val="-4799035"/>
            <a:satOff val="2254"/>
            <a:lumOff val="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Interest rate Derivatives</a:t>
          </a:r>
          <a:endParaRPr lang="el-GR" sz="1600" kern="1200" dirty="0"/>
        </a:p>
      </dsp:txBody>
      <dsp:txXfrm>
        <a:off x="7213059" y="2579961"/>
        <a:ext cx="1349621" cy="548541"/>
      </dsp:txXfrm>
    </dsp:sp>
    <dsp:sp modelId="{86A87589-D9D1-4128-9A29-07AAFC13E68A}">
      <dsp:nvSpPr>
        <dsp:cNvPr id="0" name=""/>
        <dsp:cNvSpPr/>
      </dsp:nvSpPr>
      <dsp:spPr>
        <a:xfrm>
          <a:off x="5344008" y="3143209"/>
          <a:ext cx="1552530" cy="438502"/>
        </a:xfrm>
        <a:prstGeom prst="roundRect">
          <a:avLst/>
        </a:prstGeom>
        <a:solidFill>
          <a:schemeClr val="accent4">
            <a:hueOff val="-6398714"/>
            <a:satOff val="3006"/>
            <a:lumOff val="1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Construction Joint Venture</a:t>
          </a:r>
          <a:endParaRPr lang="el-GR" sz="1600" kern="1200" dirty="0"/>
        </a:p>
      </dsp:txBody>
      <dsp:txXfrm>
        <a:off x="5365414" y="3164615"/>
        <a:ext cx="1509718" cy="395690"/>
      </dsp:txXfrm>
    </dsp:sp>
    <dsp:sp modelId="{1E3AF2E4-3AEB-44DD-B9DF-DA16119AEFD4}">
      <dsp:nvSpPr>
        <dsp:cNvPr id="0" name=""/>
        <dsp:cNvSpPr/>
      </dsp:nvSpPr>
      <dsp:spPr>
        <a:xfrm rot="5841177">
          <a:off x="5894709" y="3755162"/>
          <a:ext cx="3497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7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DC946-EC3E-4170-883C-11DED7167DC0}">
      <dsp:nvSpPr>
        <dsp:cNvPr id="0" name=""/>
        <dsp:cNvSpPr/>
      </dsp:nvSpPr>
      <dsp:spPr>
        <a:xfrm>
          <a:off x="5375841" y="3928612"/>
          <a:ext cx="1264304" cy="607891"/>
        </a:xfrm>
        <a:prstGeom prst="roundRect">
          <a:avLst/>
        </a:prstGeom>
        <a:solidFill>
          <a:schemeClr val="accent4">
            <a:hueOff val="-7998392"/>
            <a:satOff val="3757"/>
            <a:lumOff val="1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LG providers</a:t>
          </a:r>
          <a:endParaRPr lang="el-GR" sz="1600" kern="1200" dirty="0"/>
        </a:p>
      </dsp:txBody>
      <dsp:txXfrm>
        <a:off x="5405516" y="3958287"/>
        <a:ext cx="1204954" cy="548541"/>
      </dsp:txXfrm>
    </dsp:sp>
    <dsp:sp modelId="{2BFA058C-4737-4A06-A0F3-5A31149D7E19}">
      <dsp:nvSpPr>
        <dsp:cNvPr id="0" name=""/>
        <dsp:cNvSpPr/>
      </dsp:nvSpPr>
      <dsp:spPr>
        <a:xfrm>
          <a:off x="717190" y="3181604"/>
          <a:ext cx="2268876" cy="684832"/>
        </a:xfrm>
        <a:prstGeom prst="roundRect">
          <a:avLst/>
        </a:prstGeom>
        <a:solidFill>
          <a:schemeClr val="accent4">
            <a:hueOff val="-9598071"/>
            <a:satOff val="4509"/>
            <a:lumOff val="1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Operating Company</a:t>
          </a:r>
          <a:endParaRPr lang="el-GR" sz="1600" kern="1200" dirty="0"/>
        </a:p>
      </dsp:txBody>
      <dsp:txXfrm>
        <a:off x="750621" y="3215035"/>
        <a:ext cx="2202014" cy="617970"/>
      </dsp:txXfrm>
    </dsp:sp>
    <dsp:sp modelId="{C75C39AA-C258-409B-AB06-982B2F6552AE}">
      <dsp:nvSpPr>
        <dsp:cNvPr id="0" name=""/>
        <dsp:cNvSpPr/>
      </dsp:nvSpPr>
      <dsp:spPr>
        <a:xfrm>
          <a:off x="624791" y="1615948"/>
          <a:ext cx="1707859" cy="400278"/>
        </a:xfrm>
        <a:prstGeom prst="round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Equity Providers</a:t>
          </a:r>
          <a:endParaRPr lang="el-GR" sz="1600" kern="1200" dirty="0"/>
        </a:p>
      </dsp:txBody>
      <dsp:txXfrm>
        <a:off x="644331" y="1635488"/>
        <a:ext cx="1668779" cy="361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0.10105</cdr:x>
      <cdr:y>0.07086</cdr:y>
    </cdr:from>
    <cdr:to>
      <cdr:x>1</cdr:x>
      <cdr:y>0.07086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BC98A7A-840A-4706-A92D-7E4471638EBB}"/>
            </a:ext>
          </a:extLst>
        </cdr:cNvPr>
        <cdr:cNvCxnSpPr/>
      </cdr:nvCxnSpPr>
      <cdr:spPr>
        <a:xfrm xmlns:a="http://schemas.openxmlformats.org/drawingml/2006/main">
          <a:off x="594038" y="362455"/>
          <a:ext cx="5284524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0.10212</cdr:x>
      <cdr:y>0.26384</cdr:y>
    </cdr:from>
    <cdr:to>
      <cdr:x>1</cdr:x>
      <cdr:y>0.26384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4747762-B91A-42F3-ABF5-72B2CAB6EFF5}"/>
            </a:ext>
          </a:extLst>
        </cdr:cNvPr>
        <cdr:cNvCxnSpPr/>
      </cdr:nvCxnSpPr>
      <cdr:spPr>
        <a:xfrm xmlns:a="http://schemas.openxmlformats.org/drawingml/2006/main">
          <a:off x="600338" y="1349531"/>
          <a:ext cx="5278224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B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73FB5-306E-4360-A0A0-9B5D80716503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428163"/>
            <a:ext cx="67976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EC34-8B68-4577-8B39-E6446EE0AC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5746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70EAB-FC9D-46C1-B36C-C548F022361B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428583"/>
            <a:ext cx="67976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l-GR" sz="1000" b="1" i="1" u="sng">
                <a:solidFill>
                  <a:srgbClr val="00FF00"/>
                </a:solidFill>
                <a:latin typeface="Arial"/>
              </a:defRPr>
            </a:lvl1pPr>
          </a:lstStyle>
          <a:p>
            <a:r>
              <a:rPr lang="el-GR"/>
              <a:t>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1178-6914-451E-B78F-A8156E7848C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2909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9428945"/>
            <a:ext cx="6797675" cy="495404"/>
          </a:xfrm>
        </p:spPr>
        <p:txBody>
          <a:bodyPr/>
          <a:lstStyle/>
          <a:p>
            <a:r>
              <a:rPr lang="en-US"/>
              <a:t>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A6A1B-BAF2-4D4A-BAB6-80D18A13E5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2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1178-6914-451E-B78F-A8156E7848C4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47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1178-6914-451E-B78F-A8156E7848C4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40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1178-6914-451E-B78F-A8156E7848C4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6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1178-6914-451E-B78F-A8156E7848C4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40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3288"/>
            <a:ext cx="5438775" cy="4468812"/>
          </a:xfrm>
          <a:noFill/>
          <a:ln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59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3288"/>
            <a:ext cx="5438775" cy="4468812"/>
          </a:xfrm>
          <a:noFill/>
          <a:ln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28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3288"/>
            <a:ext cx="5438775" cy="4468812"/>
          </a:xfrm>
          <a:noFill/>
          <a:ln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28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3288"/>
            <a:ext cx="5438775" cy="4468812"/>
          </a:xfrm>
          <a:noFill/>
          <a:ln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3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3288"/>
            <a:ext cx="5438775" cy="4468812"/>
          </a:xfrm>
          <a:noFill/>
          <a:ln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3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1178-6914-451E-B78F-A8156E7848C4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972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1178-6914-451E-B78F-A8156E7848C4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879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1178-6914-451E-B78F-A8156E7848C4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4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763-F81E-403C-ABD1-BD772D8B12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64785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7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BRC Template 201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586390"/>
              </p:ext>
            </p:extLst>
          </p:nvPr>
        </p:nvGraphicFramePr>
        <p:xfrm>
          <a:off x="1190" y="1588"/>
          <a:ext cx="11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4" imgW="216" imgH="216" progId="">
                  <p:embed/>
                </p:oleObj>
              </mc:Choice>
              <mc:Fallback>
                <p:oleObj name="think-cell Slide" r:id="rId4" imgW="216" imgH="216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" y="1588"/>
                        <a:ext cx="118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79512" y="-4954"/>
            <a:ext cx="6750294" cy="5904656"/>
            <a:chOff x="1249" y="95"/>
            <a:chExt cx="3742" cy="412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9" y="95"/>
              <a:ext cx="3742" cy="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249" y="270"/>
              <a:ext cx="3742" cy="3954"/>
            </a:xfrm>
            <a:custGeom>
              <a:avLst/>
              <a:gdLst>
                <a:gd name="T0" fmla="*/ 69 w 14968"/>
                <a:gd name="T1" fmla="*/ 833 h 15814"/>
                <a:gd name="T2" fmla="*/ 167 w 14968"/>
                <a:gd name="T3" fmla="*/ 767 h 15814"/>
                <a:gd name="T4" fmla="*/ 271 w 14968"/>
                <a:gd name="T5" fmla="*/ 706 h 15814"/>
                <a:gd name="T6" fmla="*/ 382 w 14968"/>
                <a:gd name="T7" fmla="*/ 649 h 15814"/>
                <a:gd name="T8" fmla="*/ 500 w 14968"/>
                <a:gd name="T9" fmla="*/ 596 h 15814"/>
                <a:gd name="T10" fmla="*/ 624 w 14968"/>
                <a:gd name="T11" fmla="*/ 547 h 15814"/>
                <a:gd name="T12" fmla="*/ 755 w 14968"/>
                <a:gd name="T13" fmla="*/ 502 h 15814"/>
                <a:gd name="T14" fmla="*/ 892 w 14968"/>
                <a:gd name="T15" fmla="*/ 462 h 15814"/>
                <a:gd name="T16" fmla="*/ 1252 w 14968"/>
                <a:gd name="T17" fmla="*/ 380 h 15814"/>
                <a:gd name="T18" fmla="*/ 1654 w 14968"/>
                <a:gd name="T19" fmla="*/ 343 h 15814"/>
                <a:gd name="T20" fmla="*/ 2018 w 14968"/>
                <a:gd name="T21" fmla="*/ 376 h 15814"/>
                <a:gd name="T22" fmla="*/ 2346 w 14968"/>
                <a:gd name="T23" fmla="*/ 481 h 15814"/>
                <a:gd name="T24" fmla="*/ 2634 w 14968"/>
                <a:gd name="T25" fmla="*/ 662 h 15814"/>
                <a:gd name="T26" fmla="*/ 2883 w 14968"/>
                <a:gd name="T27" fmla="*/ 922 h 15814"/>
                <a:gd name="T28" fmla="*/ 3091 w 14968"/>
                <a:gd name="T29" fmla="*/ 1266 h 15814"/>
                <a:gd name="T30" fmla="*/ 3256 w 14968"/>
                <a:gd name="T31" fmla="*/ 1695 h 15814"/>
                <a:gd name="T32" fmla="*/ 3356 w 14968"/>
                <a:gd name="T33" fmla="*/ 2108 h 15814"/>
                <a:gd name="T34" fmla="*/ 3397 w 14968"/>
                <a:gd name="T35" fmla="*/ 2464 h 15814"/>
                <a:gd name="T36" fmla="*/ 3386 w 14968"/>
                <a:gd name="T37" fmla="*/ 2786 h 15814"/>
                <a:gd name="T38" fmla="*/ 3324 w 14968"/>
                <a:gd name="T39" fmla="*/ 3075 h 15814"/>
                <a:gd name="T40" fmla="*/ 3213 w 14968"/>
                <a:gd name="T41" fmla="*/ 3331 h 15814"/>
                <a:gd name="T42" fmla="*/ 3054 w 14968"/>
                <a:gd name="T43" fmla="*/ 3555 h 15814"/>
                <a:gd name="T44" fmla="*/ 2849 w 14968"/>
                <a:gd name="T45" fmla="*/ 3751 h 15814"/>
                <a:gd name="T46" fmla="*/ 2598 w 14968"/>
                <a:gd name="T47" fmla="*/ 3917 h 15814"/>
                <a:gd name="T48" fmla="*/ 3235 w 14968"/>
                <a:gd name="T49" fmla="*/ 3861 h 15814"/>
                <a:gd name="T50" fmla="*/ 3408 w 14968"/>
                <a:gd name="T51" fmla="*/ 3658 h 15814"/>
                <a:gd name="T52" fmla="*/ 3547 w 14968"/>
                <a:gd name="T53" fmla="*/ 3430 h 15814"/>
                <a:gd name="T54" fmla="*/ 3650 w 14968"/>
                <a:gd name="T55" fmla="*/ 3178 h 15814"/>
                <a:gd name="T56" fmla="*/ 3716 w 14968"/>
                <a:gd name="T57" fmla="*/ 2901 h 15814"/>
                <a:gd name="T58" fmla="*/ 3742 w 14968"/>
                <a:gd name="T59" fmla="*/ 2598 h 15814"/>
                <a:gd name="T60" fmla="*/ 3727 w 14968"/>
                <a:gd name="T61" fmla="*/ 2270 h 15814"/>
                <a:gd name="T62" fmla="*/ 3669 w 14968"/>
                <a:gd name="T63" fmla="*/ 1914 h 15814"/>
                <a:gd name="T64" fmla="*/ 3538 w 14968"/>
                <a:gd name="T65" fmla="*/ 1448 h 15814"/>
                <a:gd name="T66" fmla="*/ 3323 w 14968"/>
                <a:gd name="T67" fmla="*/ 969 h 15814"/>
                <a:gd name="T68" fmla="*/ 3055 w 14968"/>
                <a:gd name="T69" fmla="*/ 592 h 15814"/>
                <a:gd name="T70" fmla="*/ 2738 w 14968"/>
                <a:gd name="T71" fmla="*/ 312 h 15814"/>
                <a:gd name="T72" fmla="*/ 2377 w 14968"/>
                <a:gd name="T73" fmla="*/ 123 h 15814"/>
                <a:gd name="T74" fmla="*/ 1977 w 14968"/>
                <a:gd name="T75" fmla="*/ 22 h 15814"/>
                <a:gd name="T76" fmla="*/ 1543 w 14968"/>
                <a:gd name="T77" fmla="*/ 3 h 15814"/>
                <a:gd name="T78" fmla="*/ 1079 w 14968"/>
                <a:gd name="T79" fmla="*/ 61 h 15814"/>
                <a:gd name="T80" fmla="*/ 779 w 14968"/>
                <a:gd name="T81" fmla="*/ 134 h 15814"/>
                <a:gd name="T82" fmla="*/ 663 w 14968"/>
                <a:gd name="T83" fmla="*/ 169 h 15814"/>
                <a:gd name="T84" fmla="*/ 552 w 14968"/>
                <a:gd name="T85" fmla="*/ 206 h 15814"/>
                <a:gd name="T86" fmla="*/ 443 w 14968"/>
                <a:gd name="T87" fmla="*/ 247 h 15814"/>
                <a:gd name="T88" fmla="*/ 338 w 14968"/>
                <a:gd name="T89" fmla="*/ 291 h 15814"/>
                <a:gd name="T90" fmla="*/ 237 w 14968"/>
                <a:gd name="T91" fmla="*/ 337 h 15814"/>
                <a:gd name="T92" fmla="*/ 139 w 14968"/>
                <a:gd name="T93" fmla="*/ 387 h 15814"/>
                <a:gd name="T94" fmla="*/ 46 w 14968"/>
                <a:gd name="T95" fmla="*/ 440 h 158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68"/>
                <a:gd name="T145" fmla="*/ 0 h 15814"/>
                <a:gd name="T146" fmla="*/ 14968 w 14968"/>
                <a:gd name="T147" fmla="*/ 15814 h 158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68" h="15814">
                  <a:moveTo>
                    <a:pt x="0" y="3537"/>
                  </a:moveTo>
                  <a:lnTo>
                    <a:pt x="90" y="3467"/>
                  </a:lnTo>
                  <a:lnTo>
                    <a:pt x="182" y="3398"/>
                  </a:lnTo>
                  <a:lnTo>
                    <a:pt x="276" y="3330"/>
                  </a:lnTo>
                  <a:lnTo>
                    <a:pt x="371" y="3263"/>
                  </a:lnTo>
                  <a:lnTo>
                    <a:pt x="467" y="3197"/>
                  </a:lnTo>
                  <a:lnTo>
                    <a:pt x="566" y="3132"/>
                  </a:lnTo>
                  <a:lnTo>
                    <a:pt x="666" y="3068"/>
                  </a:lnTo>
                  <a:lnTo>
                    <a:pt x="768" y="3005"/>
                  </a:lnTo>
                  <a:lnTo>
                    <a:pt x="871" y="2943"/>
                  </a:lnTo>
                  <a:lnTo>
                    <a:pt x="977" y="2882"/>
                  </a:lnTo>
                  <a:lnTo>
                    <a:pt x="1084" y="2823"/>
                  </a:lnTo>
                  <a:lnTo>
                    <a:pt x="1192" y="2764"/>
                  </a:lnTo>
                  <a:lnTo>
                    <a:pt x="1303" y="2706"/>
                  </a:lnTo>
                  <a:lnTo>
                    <a:pt x="1414" y="2650"/>
                  </a:lnTo>
                  <a:lnTo>
                    <a:pt x="1529" y="2595"/>
                  </a:lnTo>
                  <a:lnTo>
                    <a:pt x="1643" y="2540"/>
                  </a:lnTo>
                  <a:lnTo>
                    <a:pt x="1761" y="2487"/>
                  </a:lnTo>
                  <a:lnTo>
                    <a:pt x="1879" y="2434"/>
                  </a:lnTo>
                  <a:lnTo>
                    <a:pt x="2000" y="2383"/>
                  </a:lnTo>
                  <a:lnTo>
                    <a:pt x="2121" y="2333"/>
                  </a:lnTo>
                  <a:lnTo>
                    <a:pt x="2245" y="2283"/>
                  </a:lnTo>
                  <a:lnTo>
                    <a:pt x="2370" y="2235"/>
                  </a:lnTo>
                  <a:lnTo>
                    <a:pt x="2496" y="2188"/>
                  </a:lnTo>
                  <a:lnTo>
                    <a:pt x="2625" y="2142"/>
                  </a:lnTo>
                  <a:lnTo>
                    <a:pt x="2755" y="2096"/>
                  </a:lnTo>
                  <a:lnTo>
                    <a:pt x="2886" y="2052"/>
                  </a:lnTo>
                  <a:lnTo>
                    <a:pt x="3019" y="2009"/>
                  </a:lnTo>
                  <a:lnTo>
                    <a:pt x="3155" y="1966"/>
                  </a:lnTo>
                  <a:lnTo>
                    <a:pt x="3291" y="1925"/>
                  </a:lnTo>
                  <a:lnTo>
                    <a:pt x="3428" y="1885"/>
                  </a:lnTo>
                  <a:lnTo>
                    <a:pt x="3568" y="1846"/>
                  </a:lnTo>
                  <a:lnTo>
                    <a:pt x="3709" y="1806"/>
                  </a:lnTo>
                  <a:lnTo>
                    <a:pt x="4150" y="1695"/>
                  </a:lnTo>
                  <a:lnTo>
                    <a:pt x="4583" y="1600"/>
                  </a:lnTo>
                  <a:lnTo>
                    <a:pt x="5007" y="1521"/>
                  </a:lnTo>
                  <a:lnTo>
                    <a:pt x="5422" y="1458"/>
                  </a:lnTo>
                  <a:lnTo>
                    <a:pt x="5828" y="1413"/>
                  </a:lnTo>
                  <a:lnTo>
                    <a:pt x="6226" y="1384"/>
                  </a:lnTo>
                  <a:lnTo>
                    <a:pt x="6614" y="1373"/>
                  </a:lnTo>
                  <a:lnTo>
                    <a:pt x="6993" y="1378"/>
                  </a:lnTo>
                  <a:lnTo>
                    <a:pt x="7362" y="1402"/>
                  </a:lnTo>
                  <a:lnTo>
                    <a:pt x="7722" y="1443"/>
                  </a:lnTo>
                  <a:lnTo>
                    <a:pt x="8073" y="1502"/>
                  </a:lnTo>
                  <a:lnTo>
                    <a:pt x="8415" y="1579"/>
                  </a:lnTo>
                  <a:lnTo>
                    <a:pt x="8748" y="1674"/>
                  </a:lnTo>
                  <a:lnTo>
                    <a:pt x="9071" y="1789"/>
                  </a:lnTo>
                  <a:lnTo>
                    <a:pt x="9383" y="1922"/>
                  </a:lnTo>
                  <a:lnTo>
                    <a:pt x="9687" y="2074"/>
                  </a:lnTo>
                  <a:lnTo>
                    <a:pt x="9980" y="2245"/>
                  </a:lnTo>
                  <a:lnTo>
                    <a:pt x="10264" y="2436"/>
                  </a:lnTo>
                  <a:lnTo>
                    <a:pt x="10537" y="2647"/>
                  </a:lnTo>
                  <a:lnTo>
                    <a:pt x="10802" y="2877"/>
                  </a:lnTo>
                  <a:lnTo>
                    <a:pt x="11056" y="3128"/>
                  </a:lnTo>
                  <a:lnTo>
                    <a:pt x="11299" y="3398"/>
                  </a:lnTo>
                  <a:lnTo>
                    <a:pt x="11533" y="3689"/>
                  </a:lnTo>
                  <a:lnTo>
                    <a:pt x="11756" y="4001"/>
                  </a:lnTo>
                  <a:lnTo>
                    <a:pt x="11968" y="4333"/>
                  </a:lnTo>
                  <a:lnTo>
                    <a:pt x="12172" y="4687"/>
                  </a:lnTo>
                  <a:lnTo>
                    <a:pt x="12363" y="5062"/>
                  </a:lnTo>
                  <a:lnTo>
                    <a:pt x="12544" y="5458"/>
                  </a:lnTo>
                  <a:lnTo>
                    <a:pt x="12716" y="5877"/>
                  </a:lnTo>
                  <a:lnTo>
                    <a:pt x="12876" y="6317"/>
                  </a:lnTo>
                  <a:lnTo>
                    <a:pt x="13024" y="6780"/>
                  </a:lnTo>
                  <a:lnTo>
                    <a:pt x="13164" y="7264"/>
                  </a:lnTo>
                  <a:lnTo>
                    <a:pt x="13264" y="7661"/>
                  </a:lnTo>
                  <a:lnTo>
                    <a:pt x="13351" y="8049"/>
                  </a:lnTo>
                  <a:lnTo>
                    <a:pt x="13425" y="8429"/>
                  </a:lnTo>
                  <a:lnTo>
                    <a:pt x="13486" y="8799"/>
                  </a:lnTo>
                  <a:lnTo>
                    <a:pt x="13533" y="9160"/>
                  </a:lnTo>
                  <a:lnTo>
                    <a:pt x="13567" y="9513"/>
                  </a:lnTo>
                  <a:lnTo>
                    <a:pt x="13588" y="9856"/>
                  </a:lnTo>
                  <a:lnTo>
                    <a:pt x="13596" y="10191"/>
                  </a:lnTo>
                  <a:lnTo>
                    <a:pt x="13591" y="10518"/>
                  </a:lnTo>
                  <a:lnTo>
                    <a:pt x="13573" y="10835"/>
                  </a:lnTo>
                  <a:lnTo>
                    <a:pt x="13542" y="11144"/>
                  </a:lnTo>
                  <a:lnTo>
                    <a:pt x="13500" y="11444"/>
                  </a:lnTo>
                  <a:lnTo>
                    <a:pt x="13444" y="11738"/>
                  </a:lnTo>
                  <a:lnTo>
                    <a:pt x="13375" y="12022"/>
                  </a:lnTo>
                  <a:lnTo>
                    <a:pt x="13295" y="12297"/>
                  </a:lnTo>
                  <a:lnTo>
                    <a:pt x="13202" y="12566"/>
                  </a:lnTo>
                  <a:lnTo>
                    <a:pt x="13098" y="12826"/>
                  </a:lnTo>
                  <a:lnTo>
                    <a:pt x="12980" y="13078"/>
                  </a:lnTo>
                  <a:lnTo>
                    <a:pt x="12851" y="13321"/>
                  </a:lnTo>
                  <a:lnTo>
                    <a:pt x="12709" y="13558"/>
                  </a:lnTo>
                  <a:lnTo>
                    <a:pt x="12557" y="13787"/>
                  </a:lnTo>
                  <a:lnTo>
                    <a:pt x="12391" y="14008"/>
                  </a:lnTo>
                  <a:lnTo>
                    <a:pt x="12215" y="14220"/>
                  </a:lnTo>
                  <a:lnTo>
                    <a:pt x="12027" y="14427"/>
                  </a:lnTo>
                  <a:lnTo>
                    <a:pt x="11828" y="14625"/>
                  </a:lnTo>
                  <a:lnTo>
                    <a:pt x="11616" y="14816"/>
                  </a:lnTo>
                  <a:lnTo>
                    <a:pt x="11394" y="15001"/>
                  </a:lnTo>
                  <a:lnTo>
                    <a:pt x="11161" y="15177"/>
                  </a:lnTo>
                  <a:lnTo>
                    <a:pt x="10916" y="15346"/>
                  </a:lnTo>
                  <a:lnTo>
                    <a:pt x="10660" y="15509"/>
                  </a:lnTo>
                  <a:lnTo>
                    <a:pt x="10393" y="15665"/>
                  </a:lnTo>
                  <a:lnTo>
                    <a:pt x="10116" y="15814"/>
                  </a:lnTo>
                  <a:lnTo>
                    <a:pt x="12547" y="15814"/>
                  </a:lnTo>
                  <a:lnTo>
                    <a:pt x="12748" y="15631"/>
                  </a:lnTo>
                  <a:lnTo>
                    <a:pt x="12941" y="15442"/>
                  </a:lnTo>
                  <a:lnTo>
                    <a:pt x="13125" y="15248"/>
                  </a:lnTo>
                  <a:lnTo>
                    <a:pt x="13302" y="15047"/>
                  </a:lnTo>
                  <a:lnTo>
                    <a:pt x="13471" y="14841"/>
                  </a:lnTo>
                  <a:lnTo>
                    <a:pt x="13631" y="14629"/>
                  </a:lnTo>
                  <a:lnTo>
                    <a:pt x="13783" y="14410"/>
                  </a:lnTo>
                  <a:lnTo>
                    <a:pt x="13925" y="14185"/>
                  </a:lnTo>
                  <a:lnTo>
                    <a:pt x="14061" y="13955"/>
                  </a:lnTo>
                  <a:lnTo>
                    <a:pt x="14187" y="13719"/>
                  </a:lnTo>
                  <a:lnTo>
                    <a:pt x="14303" y="13476"/>
                  </a:lnTo>
                  <a:lnTo>
                    <a:pt x="14411" y="13227"/>
                  </a:lnTo>
                  <a:lnTo>
                    <a:pt x="14510" y="12971"/>
                  </a:lnTo>
                  <a:lnTo>
                    <a:pt x="14598" y="12710"/>
                  </a:lnTo>
                  <a:lnTo>
                    <a:pt x="14679" y="12443"/>
                  </a:lnTo>
                  <a:lnTo>
                    <a:pt x="14749" y="12168"/>
                  </a:lnTo>
                  <a:lnTo>
                    <a:pt x="14810" y="11888"/>
                  </a:lnTo>
                  <a:lnTo>
                    <a:pt x="14862" y="11601"/>
                  </a:lnTo>
                  <a:lnTo>
                    <a:pt x="14903" y="11309"/>
                  </a:lnTo>
                  <a:lnTo>
                    <a:pt x="14934" y="11009"/>
                  </a:lnTo>
                  <a:lnTo>
                    <a:pt x="14956" y="10703"/>
                  </a:lnTo>
                  <a:lnTo>
                    <a:pt x="14967" y="10392"/>
                  </a:lnTo>
                  <a:lnTo>
                    <a:pt x="14968" y="10073"/>
                  </a:lnTo>
                  <a:lnTo>
                    <a:pt x="14959" y="9746"/>
                  </a:lnTo>
                  <a:lnTo>
                    <a:pt x="14938" y="9415"/>
                  </a:lnTo>
                  <a:lnTo>
                    <a:pt x="14908" y="9077"/>
                  </a:lnTo>
                  <a:lnTo>
                    <a:pt x="14867" y="8732"/>
                  </a:lnTo>
                  <a:lnTo>
                    <a:pt x="14814" y="8380"/>
                  </a:lnTo>
                  <a:lnTo>
                    <a:pt x="14751" y="8021"/>
                  </a:lnTo>
                  <a:lnTo>
                    <a:pt x="14677" y="7655"/>
                  </a:lnTo>
                  <a:lnTo>
                    <a:pt x="14591" y="7283"/>
                  </a:lnTo>
                  <a:lnTo>
                    <a:pt x="14494" y="6905"/>
                  </a:lnTo>
                  <a:lnTo>
                    <a:pt x="14330" y="6334"/>
                  </a:lnTo>
                  <a:lnTo>
                    <a:pt x="14151" y="5790"/>
                  </a:lnTo>
                  <a:lnTo>
                    <a:pt x="13958" y="5272"/>
                  </a:lnTo>
                  <a:lnTo>
                    <a:pt x="13750" y="4780"/>
                  </a:lnTo>
                  <a:lnTo>
                    <a:pt x="13528" y="4315"/>
                  </a:lnTo>
                  <a:lnTo>
                    <a:pt x="13293" y="3875"/>
                  </a:lnTo>
                  <a:lnTo>
                    <a:pt x="13044" y="3461"/>
                  </a:lnTo>
                  <a:lnTo>
                    <a:pt x="12782" y="3072"/>
                  </a:lnTo>
                  <a:lnTo>
                    <a:pt x="12507" y="2708"/>
                  </a:lnTo>
                  <a:lnTo>
                    <a:pt x="12220" y="2368"/>
                  </a:lnTo>
                  <a:lnTo>
                    <a:pt x="11921" y="2052"/>
                  </a:lnTo>
                  <a:lnTo>
                    <a:pt x="11609" y="1760"/>
                  </a:lnTo>
                  <a:lnTo>
                    <a:pt x="11287" y="1492"/>
                  </a:lnTo>
                  <a:lnTo>
                    <a:pt x="10952" y="1246"/>
                  </a:lnTo>
                  <a:lnTo>
                    <a:pt x="10608" y="1024"/>
                  </a:lnTo>
                  <a:lnTo>
                    <a:pt x="10252" y="825"/>
                  </a:lnTo>
                  <a:lnTo>
                    <a:pt x="9885" y="648"/>
                  </a:lnTo>
                  <a:lnTo>
                    <a:pt x="9509" y="492"/>
                  </a:lnTo>
                  <a:lnTo>
                    <a:pt x="9123" y="359"/>
                  </a:lnTo>
                  <a:lnTo>
                    <a:pt x="8728" y="248"/>
                  </a:lnTo>
                  <a:lnTo>
                    <a:pt x="8322" y="157"/>
                  </a:lnTo>
                  <a:lnTo>
                    <a:pt x="7909" y="88"/>
                  </a:lnTo>
                  <a:lnTo>
                    <a:pt x="7487" y="38"/>
                  </a:lnTo>
                  <a:lnTo>
                    <a:pt x="7057" y="9"/>
                  </a:lnTo>
                  <a:lnTo>
                    <a:pt x="6618" y="0"/>
                  </a:lnTo>
                  <a:lnTo>
                    <a:pt x="6172" y="10"/>
                  </a:lnTo>
                  <a:lnTo>
                    <a:pt x="5718" y="41"/>
                  </a:lnTo>
                  <a:lnTo>
                    <a:pt x="5257" y="90"/>
                  </a:lnTo>
                  <a:lnTo>
                    <a:pt x="4790" y="158"/>
                  </a:lnTo>
                  <a:lnTo>
                    <a:pt x="4316" y="244"/>
                  </a:lnTo>
                  <a:lnTo>
                    <a:pt x="3836" y="348"/>
                  </a:lnTo>
                  <a:lnTo>
                    <a:pt x="3350" y="471"/>
                  </a:lnTo>
                  <a:lnTo>
                    <a:pt x="3231" y="503"/>
                  </a:lnTo>
                  <a:lnTo>
                    <a:pt x="3114" y="536"/>
                  </a:lnTo>
                  <a:lnTo>
                    <a:pt x="2998" y="569"/>
                  </a:lnTo>
                  <a:lnTo>
                    <a:pt x="2882" y="604"/>
                  </a:lnTo>
                  <a:lnTo>
                    <a:pt x="2768" y="639"/>
                  </a:lnTo>
                  <a:lnTo>
                    <a:pt x="2653" y="674"/>
                  </a:lnTo>
                  <a:lnTo>
                    <a:pt x="2540" y="711"/>
                  </a:lnTo>
                  <a:lnTo>
                    <a:pt x="2428" y="748"/>
                  </a:lnTo>
                  <a:lnTo>
                    <a:pt x="2316" y="787"/>
                  </a:lnTo>
                  <a:lnTo>
                    <a:pt x="2206" y="825"/>
                  </a:lnTo>
                  <a:lnTo>
                    <a:pt x="2096" y="864"/>
                  </a:lnTo>
                  <a:lnTo>
                    <a:pt x="1987" y="904"/>
                  </a:lnTo>
                  <a:lnTo>
                    <a:pt x="1879" y="945"/>
                  </a:lnTo>
                  <a:lnTo>
                    <a:pt x="1772" y="988"/>
                  </a:lnTo>
                  <a:lnTo>
                    <a:pt x="1666" y="1030"/>
                  </a:lnTo>
                  <a:lnTo>
                    <a:pt x="1561" y="1073"/>
                  </a:lnTo>
                  <a:lnTo>
                    <a:pt x="1456" y="1117"/>
                  </a:lnTo>
                  <a:lnTo>
                    <a:pt x="1352" y="1162"/>
                  </a:lnTo>
                  <a:lnTo>
                    <a:pt x="1250" y="1208"/>
                  </a:lnTo>
                  <a:lnTo>
                    <a:pt x="1148" y="1254"/>
                  </a:lnTo>
                  <a:lnTo>
                    <a:pt x="1047" y="1301"/>
                  </a:lnTo>
                  <a:lnTo>
                    <a:pt x="948" y="1348"/>
                  </a:lnTo>
                  <a:lnTo>
                    <a:pt x="849" y="1397"/>
                  </a:lnTo>
                  <a:lnTo>
                    <a:pt x="750" y="1446"/>
                  </a:lnTo>
                  <a:lnTo>
                    <a:pt x="653" y="1497"/>
                  </a:lnTo>
                  <a:lnTo>
                    <a:pt x="556" y="1547"/>
                  </a:lnTo>
                  <a:lnTo>
                    <a:pt x="461" y="1599"/>
                  </a:lnTo>
                  <a:lnTo>
                    <a:pt x="367" y="1652"/>
                  </a:lnTo>
                  <a:lnTo>
                    <a:pt x="275" y="1704"/>
                  </a:lnTo>
                  <a:lnTo>
                    <a:pt x="182" y="1758"/>
                  </a:lnTo>
                  <a:lnTo>
                    <a:pt x="91" y="1813"/>
                  </a:lnTo>
                  <a:lnTo>
                    <a:pt x="0" y="1868"/>
                  </a:lnTo>
                  <a:lnTo>
                    <a:pt x="0" y="3537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249" y="1057"/>
              <a:ext cx="3068" cy="3167"/>
            </a:xfrm>
            <a:custGeom>
              <a:avLst/>
              <a:gdLst>
                <a:gd name="T0" fmla="*/ 313 w 12274"/>
                <a:gd name="T1" fmla="*/ 928 h 12669"/>
                <a:gd name="T2" fmla="*/ 0 w 12274"/>
                <a:gd name="T3" fmla="*/ 1777 h 12669"/>
                <a:gd name="T4" fmla="*/ 913 w 12274"/>
                <a:gd name="T5" fmla="*/ 3167 h 12669"/>
                <a:gd name="T6" fmla="*/ 1326 w 12274"/>
                <a:gd name="T7" fmla="*/ 1950 h 12669"/>
                <a:gd name="T8" fmla="*/ 2673 w 12274"/>
                <a:gd name="T9" fmla="*/ 2745 h 12669"/>
                <a:gd name="T10" fmla="*/ 2698 w 12274"/>
                <a:gd name="T11" fmla="*/ 2725 h 12669"/>
                <a:gd name="T12" fmla="*/ 2725 w 12274"/>
                <a:gd name="T13" fmla="*/ 2698 h 12669"/>
                <a:gd name="T14" fmla="*/ 2755 w 12274"/>
                <a:gd name="T15" fmla="*/ 2665 h 12669"/>
                <a:gd name="T16" fmla="*/ 2786 w 12274"/>
                <a:gd name="T17" fmla="*/ 2627 h 12669"/>
                <a:gd name="T18" fmla="*/ 2819 w 12274"/>
                <a:gd name="T19" fmla="*/ 2585 h 12669"/>
                <a:gd name="T20" fmla="*/ 2852 w 12274"/>
                <a:gd name="T21" fmla="*/ 2541 h 12669"/>
                <a:gd name="T22" fmla="*/ 2885 w 12274"/>
                <a:gd name="T23" fmla="*/ 2493 h 12669"/>
                <a:gd name="T24" fmla="*/ 2917 w 12274"/>
                <a:gd name="T25" fmla="*/ 2445 h 12669"/>
                <a:gd name="T26" fmla="*/ 2948 w 12274"/>
                <a:gd name="T27" fmla="*/ 2397 h 12669"/>
                <a:gd name="T28" fmla="*/ 2977 w 12274"/>
                <a:gd name="T29" fmla="*/ 2349 h 12669"/>
                <a:gd name="T30" fmla="*/ 3003 w 12274"/>
                <a:gd name="T31" fmla="*/ 2304 h 12669"/>
                <a:gd name="T32" fmla="*/ 3025 w 12274"/>
                <a:gd name="T33" fmla="*/ 2261 h 12669"/>
                <a:gd name="T34" fmla="*/ 3044 w 12274"/>
                <a:gd name="T35" fmla="*/ 2221 h 12669"/>
                <a:gd name="T36" fmla="*/ 3058 w 12274"/>
                <a:gd name="T37" fmla="*/ 2186 h 12669"/>
                <a:gd name="T38" fmla="*/ 3066 w 12274"/>
                <a:gd name="T39" fmla="*/ 2157 h 12669"/>
                <a:gd name="T40" fmla="*/ 1736 w 12274"/>
                <a:gd name="T41" fmla="*/ 1312 h 12669"/>
                <a:gd name="T42" fmla="*/ 2972 w 12274"/>
                <a:gd name="T43" fmla="*/ 958 h 12669"/>
                <a:gd name="T44" fmla="*/ 2958 w 12274"/>
                <a:gd name="T45" fmla="*/ 914 h 12669"/>
                <a:gd name="T46" fmla="*/ 2942 w 12274"/>
                <a:gd name="T47" fmla="*/ 869 h 12669"/>
                <a:gd name="T48" fmla="*/ 2925 w 12274"/>
                <a:gd name="T49" fmla="*/ 823 h 12669"/>
                <a:gd name="T50" fmla="*/ 2907 w 12274"/>
                <a:gd name="T51" fmla="*/ 777 h 12669"/>
                <a:gd name="T52" fmla="*/ 2888 w 12274"/>
                <a:gd name="T53" fmla="*/ 730 h 12669"/>
                <a:gd name="T54" fmla="*/ 2869 w 12274"/>
                <a:gd name="T55" fmla="*/ 684 h 12669"/>
                <a:gd name="T56" fmla="*/ 2849 w 12274"/>
                <a:gd name="T57" fmla="*/ 637 h 12669"/>
                <a:gd name="T58" fmla="*/ 2829 w 12274"/>
                <a:gd name="T59" fmla="*/ 591 h 12669"/>
                <a:gd name="T60" fmla="*/ 2808 w 12274"/>
                <a:gd name="T61" fmla="*/ 546 h 12669"/>
                <a:gd name="T62" fmla="*/ 2787 w 12274"/>
                <a:gd name="T63" fmla="*/ 502 h 12669"/>
                <a:gd name="T64" fmla="*/ 2766 w 12274"/>
                <a:gd name="T65" fmla="*/ 460 h 12669"/>
                <a:gd name="T66" fmla="*/ 2745 w 12274"/>
                <a:gd name="T67" fmla="*/ 419 h 12669"/>
                <a:gd name="T68" fmla="*/ 2724 w 12274"/>
                <a:gd name="T69" fmla="*/ 381 h 12669"/>
                <a:gd name="T70" fmla="*/ 2703 w 12274"/>
                <a:gd name="T71" fmla="*/ 344 h 12669"/>
                <a:gd name="T72" fmla="*/ 2684 w 12274"/>
                <a:gd name="T73" fmla="*/ 311 h 12669"/>
                <a:gd name="T74" fmla="*/ 1002 w 12274"/>
                <a:gd name="T75" fmla="*/ 743 h 12669"/>
                <a:gd name="T76" fmla="*/ 789 w 12274"/>
                <a:gd name="T77" fmla="*/ 5 h 12669"/>
                <a:gd name="T78" fmla="*/ 756 w 12274"/>
                <a:gd name="T79" fmla="*/ 16 h 12669"/>
                <a:gd name="T80" fmla="*/ 717 w 12274"/>
                <a:gd name="T81" fmla="*/ 32 h 12669"/>
                <a:gd name="T82" fmla="*/ 672 w 12274"/>
                <a:gd name="T83" fmla="*/ 49 h 12669"/>
                <a:gd name="T84" fmla="*/ 599 w 12274"/>
                <a:gd name="T85" fmla="*/ 80 h 12669"/>
                <a:gd name="T86" fmla="*/ 494 w 12274"/>
                <a:gd name="T87" fmla="*/ 127 h 12669"/>
                <a:gd name="T88" fmla="*/ 388 w 12274"/>
                <a:gd name="T89" fmla="*/ 175 h 12669"/>
                <a:gd name="T90" fmla="*/ 314 w 12274"/>
                <a:gd name="T91" fmla="*/ 210 h 12669"/>
                <a:gd name="T92" fmla="*/ 269 w 12274"/>
                <a:gd name="T93" fmla="*/ 232 h 12669"/>
                <a:gd name="T94" fmla="*/ 229 w 12274"/>
                <a:gd name="T95" fmla="*/ 252 h 12669"/>
                <a:gd name="T96" fmla="*/ 195 w 12274"/>
                <a:gd name="T97" fmla="*/ 270 h 12669"/>
                <a:gd name="T98" fmla="*/ 169 w 12274"/>
                <a:gd name="T99" fmla="*/ 285 h 12669"/>
                <a:gd name="T100" fmla="*/ 151 w 12274"/>
                <a:gd name="T101" fmla="*/ 297 h 126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274"/>
                <a:gd name="T154" fmla="*/ 0 h 12669"/>
                <a:gd name="T155" fmla="*/ 12274 w 12274"/>
                <a:gd name="T156" fmla="*/ 12669 h 126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274" h="12669">
                  <a:moveTo>
                    <a:pt x="580" y="1205"/>
                  </a:moveTo>
                  <a:lnTo>
                    <a:pt x="1251" y="3711"/>
                  </a:lnTo>
                  <a:lnTo>
                    <a:pt x="0" y="4046"/>
                  </a:lnTo>
                  <a:lnTo>
                    <a:pt x="0" y="7110"/>
                  </a:lnTo>
                  <a:lnTo>
                    <a:pt x="2018" y="6570"/>
                  </a:lnTo>
                  <a:lnTo>
                    <a:pt x="3652" y="12669"/>
                  </a:lnTo>
                  <a:lnTo>
                    <a:pt x="6608" y="12669"/>
                  </a:lnTo>
                  <a:lnTo>
                    <a:pt x="5303" y="7800"/>
                  </a:lnTo>
                  <a:lnTo>
                    <a:pt x="10652" y="11011"/>
                  </a:lnTo>
                  <a:lnTo>
                    <a:pt x="10695" y="10982"/>
                  </a:lnTo>
                  <a:lnTo>
                    <a:pt x="10742" y="10946"/>
                  </a:lnTo>
                  <a:lnTo>
                    <a:pt x="10792" y="10902"/>
                  </a:lnTo>
                  <a:lnTo>
                    <a:pt x="10845" y="10851"/>
                  </a:lnTo>
                  <a:lnTo>
                    <a:pt x="10901" y="10793"/>
                  </a:lnTo>
                  <a:lnTo>
                    <a:pt x="10960" y="10730"/>
                  </a:lnTo>
                  <a:lnTo>
                    <a:pt x="11021" y="10661"/>
                  </a:lnTo>
                  <a:lnTo>
                    <a:pt x="11083" y="10588"/>
                  </a:lnTo>
                  <a:lnTo>
                    <a:pt x="11147" y="10510"/>
                  </a:lnTo>
                  <a:lnTo>
                    <a:pt x="11212" y="10428"/>
                  </a:lnTo>
                  <a:lnTo>
                    <a:pt x="11278" y="10342"/>
                  </a:lnTo>
                  <a:lnTo>
                    <a:pt x="11344" y="10254"/>
                  </a:lnTo>
                  <a:lnTo>
                    <a:pt x="11410" y="10163"/>
                  </a:lnTo>
                  <a:lnTo>
                    <a:pt x="11477" y="10069"/>
                  </a:lnTo>
                  <a:lnTo>
                    <a:pt x="11542" y="9974"/>
                  </a:lnTo>
                  <a:lnTo>
                    <a:pt x="11607" y="9878"/>
                  </a:lnTo>
                  <a:lnTo>
                    <a:pt x="11671" y="9782"/>
                  </a:lnTo>
                  <a:lnTo>
                    <a:pt x="11734" y="9685"/>
                  </a:lnTo>
                  <a:lnTo>
                    <a:pt x="11794" y="9588"/>
                  </a:lnTo>
                  <a:lnTo>
                    <a:pt x="11853" y="9493"/>
                  </a:lnTo>
                  <a:lnTo>
                    <a:pt x="11909" y="9398"/>
                  </a:lnTo>
                  <a:lnTo>
                    <a:pt x="11962" y="9305"/>
                  </a:lnTo>
                  <a:lnTo>
                    <a:pt x="12013" y="9215"/>
                  </a:lnTo>
                  <a:lnTo>
                    <a:pt x="12060" y="9127"/>
                  </a:lnTo>
                  <a:lnTo>
                    <a:pt x="12102" y="9043"/>
                  </a:lnTo>
                  <a:lnTo>
                    <a:pt x="12142" y="8961"/>
                  </a:lnTo>
                  <a:lnTo>
                    <a:pt x="12177" y="8885"/>
                  </a:lnTo>
                  <a:lnTo>
                    <a:pt x="12207" y="8813"/>
                  </a:lnTo>
                  <a:lnTo>
                    <a:pt x="12232" y="8745"/>
                  </a:lnTo>
                  <a:lnTo>
                    <a:pt x="12252" y="8683"/>
                  </a:lnTo>
                  <a:lnTo>
                    <a:pt x="12266" y="8628"/>
                  </a:lnTo>
                  <a:lnTo>
                    <a:pt x="12274" y="8579"/>
                  </a:lnTo>
                  <a:lnTo>
                    <a:pt x="6945" y="5248"/>
                  </a:lnTo>
                  <a:lnTo>
                    <a:pt x="11917" y="3917"/>
                  </a:lnTo>
                  <a:lnTo>
                    <a:pt x="11890" y="3831"/>
                  </a:lnTo>
                  <a:lnTo>
                    <a:pt x="11861" y="3744"/>
                  </a:lnTo>
                  <a:lnTo>
                    <a:pt x="11832" y="3656"/>
                  </a:lnTo>
                  <a:lnTo>
                    <a:pt x="11801" y="3567"/>
                  </a:lnTo>
                  <a:lnTo>
                    <a:pt x="11769" y="3477"/>
                  </a:lnTo>
                  <a:lnTo>
                    <a:pt x="11736" y="3386"/>
                  </a:lnTo>
                  <a:lnTo>
                    <a:pt x="11701" y="3294"/>
                  </a:lnTo>
                  <a:lnTo>
                    <a:pt x="11666" y="3201"/>
                  </a:lnTo>
                  <a:lnTo>
                    <a:pt x="11630" y="3108"/>
                  </a:lnTo>
                  <a:lnTo>
                    <a:pt x="11593" y="3014"/>
                  </a:lnTo>
                  <a:lnTo>
                    <a:pt x="11555" y="2921"/>
                  </a:lnTo>
                  <a:lnTo>
                    <a:pt x="11517" y="2828"/>
                  </a:lnTo>
                  <a:lnTo>
                    <a:pt x="11478" y="2735"/>
                  </a:lnTo>
                  <a:lnTo>
                    <a:pt x="11439" y="2642"/>
                  </a:lnTo>
                  <a:lnTo>
                    <a:pt x="11398" y="2549"/>
                  </a:lnTo>
                  <a:lnTo>
                    <a:pt x="11357" y="2456"/>
                  </a:lnTo>
                  <a:lnTo>
                    <a:pt x="11316" y="2365"/>
                  </a:lnTo>
                  <a:lnTo>
                    <a:pt x="11275" y="2274"/>
                  </a:lnTo>
                  <a:lnTo>
                    <a:pt x="11233" y="2184"/>
                  </a:lnTo>
                  <a:lnTo>
                    <a:pt x="11191" y="2097"/>
                  </a:lnTo>
                  <a:lnTo>
                    <a:pt x="11150" y="2010"/>
                  </a:lnTo>
                  <a:lnTo>
                    <a:pt x="11107" y="1924"/>
                  </a:lnTo>
                  <a:lnTo>
                    <a:pt x="11065" y="1840"/>
                  </a:lnTo>
                  <a:lnTo>
                    <a:pt x="11023" y="1757"/>
                  </a:lnTo>
                  <a:lnTo>
                    <a:pt x="10981" y="1678"/>
                  </a:lnTo>
                  <a:lnTo>
                    <a:pt x="10939" y="1599"/>
                  </a:lnTo>
                  <a:lnTo>
                    <a:pt x="10898" y="1523"/>
                  </a:lnTo>
                  <a:lnTo>
                    <a:pt x="10856" y="1448"/>
                  </a:lnTo>
                  <a:lnTo>
                    <a:pt x="10815" y="1377"/>
                  </a:lnTo>
                  <a:lnTo>
                    <a:pt x="10775" y="1309"/>
                  </a:lnTo>
                  <a:lnTo>
                    <a:pt x="10736" y="1243"/>
                  </a:lnTo>
                  <a:lnTo>
                    <a:pt x="10695" y="1180"/>
                  </a:lnTo>
                  <a:lnTo>
                    <a:pt x="4010" y="2972"/>
                  </a:lnTo>
                  <a:lnTo>
                    <a:pt x="3213" y="0"/>
                  </a:lnTo>
                  <a:lnTo>
                    <a:pt x="3158" y="19"/>
                  </a:lnTo>
                  <a:lnTo>
                    <a:pt x="3095" y="40"/>
                  </a:lnTo>
                  <a:lnTo>
                    <a:pt x="3026" y="66"/>
                  </a:lnTo>
                  <a:lnTo>
                    <a:pt x="2949" y="95"/>
                  </a:lnTo>
                  <a:lnTo>
                    <a:pt x="2868" y="127"/>
                  </a:lnTo>
                  <a:lnTo>
                    <a:pt x="2782" y="161"/>
                  </a:lnTo>
                  <a:lnTo>
                    <a:pt x="2690" y="198"/>
                  </a:lnTo>
                  <a:lnTo>
                    <a:pt x="2596" y="238"/>
                  </a:lnTo>
                  <a:lnTo>
                    <a:pt x="2396" y="322"/>
                  </a:lnTo>
                  <a:lnTo>
                    <a:pt x="2187" y="413"/>
                  </a:lnTo>
                  <a:lnTo>
                    <a:pt x="1975" y="507"/>
                  </a:lnTo>
                  <a:lnTo>
                    <a:pt x="1761" y="603"/>
                  </a:lnTo>
                  <a:lnTo>
                    <a:pt x="1553" y="700"/>
                  </a:lnTo>
                  <a:lnTo>
                    <a:pt x="1351" y="794"/>
                  </a:lnTo>
                  <a:lnTo>
                    <a:pt x="1256" y="839"/>
                  </a:lnTo>
                  <a:lnTo>
                    <a:pt x="1164" y="884"/>
                  </a:lnTo>
                  <a:lnTo>
                    <a:pt x="1077" y="927"/>
                  </a:lnTo>
                  <a:lnTo>
                    <a:pt x="995" y="968"/>
                  </a:lnTo>
                  <a:lnTo>
                    <a:pt x="918" y="1008"/>
                  </a:lnTo>
                  <a:lnTo>
                    <a:pt x="846" y="1045"/>
                  </a:lnTo>
                  <a:lnTo>
                    <a:pt x="782" y="1079"/>
                  </a:lnTo>
                  <a:lnTo>
                    <a:pt x="726" y="1111"/>
                  </a:lnTo>
                  <a:lnTo>
                    <a:pt x="676" y="1140"/>
                  </a:lnTo>
                  <a:lnTo>
                    <a:pt x="635" y="1165"/>
                  </a:lnTo>
                  <a:lnTo>
                    <a:pt x="603" y="1187"/>
                  </a:lnTo>
                  <a:lnTo>
                    <a:pt x="580" y="1205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863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6554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5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4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8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2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5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9763-F81E-403C-ABD1-BD772D8B12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BasicText" descr="&lt;tags&gt;&lt;tag n=&quot;Linked&quot; v=&quot;True&quot; /&gt;&lt;/tags&gt;">
            <a:extLst>
              <a:ext uri="{FF2B5EF4-FFF2-40B4-BE49-F238E27FC236}">
                <a16:creationId xmlns:a16="http://schemas.microsoft.com/office/drawing/2014/main" id="{69F8CAA0-BD0D-4AC9-9417-3E1E05D67CFA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449263" y="1090464"/>
            <a:ext cx="82454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728663" rtl="0" eaLnBrk="0" fontAlgn="base" hangingPunct="0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itchFamily="2" charset="2"/>
              <a:buChar char="•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455613" algn="l" defTabSz="728663" rtl="0" eaLnBrk="0" fontAlgn="base" hangingPunct="0">
              <a:lnSpc>
                <a:spcPct val="95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228600" indent="-225425" algn="l" defTabSz="7286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466725" indent="-236538" algn="l" defTabSz="7286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706438" indent="-238125" algn="l" defTabSz="7286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163638" indent="-238125" algn="l" defTabSz="7286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6pPr>
            <a:lvl7pPr marL="1620838" indent="-238125" algn="l" defTabSz="7286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7pPr>
            <a:lvl8pPr marL="2078038" indent="-238125" algn="l" defTabSz="7286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8pPr>
            <a:lvl9pPr marL="2535238" indent="-238125" algn="l" defTabSz="7286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endParaRPr lang="en-US" altLang="ja-JP" dirty="0"/>
          </a:p>
        </p:txBody>
      </p:sp>
      <p:sp>
        <p:nvSpPr>
          <p:cNvPr id="8" name="Line 202">
            <a:extLst>
              <a:ext uri="{FF2B5EF4-FFF2-40B4-BE49-F238E27FC236}">
                <a16:creationId xmlns:a16="http://schemas.microsoft.com/office/drawing/2014/main" id="{9ED14DB0-223D-441A-AC04-3691626D30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49263" y="6387952"/>
            <a:ext cx="8243887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800" tIns="64800" rIns="46800" bIns="64800" anchor="ctr"/>
          <a:lstStyle>
            <a:defPPr>
              <a:defRPr lang="en-GB"/>
            </a:defPPr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pic>
        <p:nvPicPr>
          <p:cNvPr id="9" name="Picture 10" descr="alpha bank">
            <a:extLst>
              <a:ext uri="{FF2B5EF4-FFF2-40B4-BE49-F238E27FC236}">
                <a16:creationId xmlns:a16="http://schemas.microsoft.com/office/drawing/2014/main" id="{66974128-8F4D-492F-AC1B-DEEC96E35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6453336"/>
            <a:ext cx="1512168" cy="3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9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0.tif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85" y="1293771"/>
            <a:ext cx="2783239" cy="205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21" y="1340768"/>
            <a:ext cx="2783239" cy="2003541"/>
          </a:xfrm>
          <a:prstGeom prst="rect">
            <a:avLst/>
          </a:prstGeom>
        </p:spPr>
      </p:pic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67243-FAF2-4BF3-8990-28C2464A0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1358751"/>
            <a:ext cx="2783239" cy="200354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685E10-35BF-47A2-A6BD-F3796E587409}"/>
              </a:ext>
            </a:extLst>
          </p:cNvPr>
          <p:cNvCxnSpPr/>
          <p:nvPr/>
        </p:nvCxnSpPr>
        <p:spPr>
          <a:xfrm>
            <a:off x="899592" y="5445224"/>
            <a:ext cx="734481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99C5F6-4194-4EEF-AF85-A6C08A94E662}"/>
              </a:ext>
            </a:extLst>
          </p:cNvPr>
          <p:cNvCxnSpPr/>
          <p:nvPr/>
        </p:nvCxnSpPr>
        <p:spPr>
          <a:xfrm>
            <a:off x="899592" y="4221088"/>
            <a:ext cx="734481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9F80A92D-95DE-4426-809B-C6BAB8FA9355}"/>
              </a:ext>
            </a:extLst>
          </p:cNvPr>
          <p:cNvSpPr txBox="1">
            <a:spLocks/>
          </p:cNvSpPr>
          <p:nvPr/>
        </p:nvSpPr>
        <p:spPr>
          <a:xfrm>
            <a:off x="855052" y="4286068"/>
            <a:ext cx="7488832" cy="1800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EU Funds &amp; Project Finance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June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12C4E-87EA-4E1A-8148-3E9B6F491C3C}"/>
              </a:ext>
            </a:extLst>
          </p:cNvPr>
          <p:cNvSpPr txBox="1"/>
          <p:nvPr/>
        </p:nvSpPr>
        <p:spPr>
          <a:xfrm>
            <a:off x="899592" y="5717258"/>
            <a:ext cx="738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Nikos Nezeritis, Head of Structured Finance Department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" descr="&lt;tags&gt;&lt;tag n=&quot;TagName&quot; v=&quot;SlideTitle&quot; /&gt;&lt;tag n=&quot;Top&quot; v=&quot;15&quot; /&gt;&lt;tag n=&quot;Left&quot; v=&quot;35.375&quot; /&gt;&lt;tag n=&quot;Height&quot; v=&quot;27.375&quot; /&gt;&lt;tag n=&quot;Width&quot; v=&quot;568.5&quot; /&gt;&lt;/tags&gt;"/>
          <p:cNvSpPr>
            <a:spLocks noChangeArrowheads="1"/>
          </p:cNvSpPr>
          <p:nvPr/>
        </p:nvSpPr>
        <p:spPr bwMode="gray">
          <a:xfrm>
            <a:off x="449263" y="304800"/>
            <a:ext cx="823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728663" eaLnBrk="0" hangingPunct="0">
              <a:spcBef>
                <a:spcPct val="95000"/>
              </a:spcBef>
              <a:buClr>
                <a:schemeClr val="tx1"/>
              </a:buClr>
              <a:buSzPct val="120000"/>
              <a:buFont typeface="Wingdings" pitchFamily="2" charset="2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728663" eaLnBrk="0" hangingPunct="0">
              <a:spcBef>
                <a:spcPct val="36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28663" eaLnBrk="0" hangingPunct="0">
              <a:buClr>
                <a:schemeClr val="tx2"/>
              </a:buClr>
              <a:buSzPct val="8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ea typeface="MS PGothic" pitchFamily="34" charset="-128"/>
              </a:rPr>
              <a:t>Sustainability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0" dirty="0">
              <a:ea typeface="MS PGothic" pitchFamily="34" charset="-128"/>
            </a:endParaRPr>
          </a:p>
        </p:txBody>
      </p:sp>
      <p:sp>
        <p:nvSpPr>
          <p:cNvPr id="32" name="ObjectBox3" descr="&lt;tags&gt;&lt;tag n=&quot;BulletInfo&quot; v=&quot;Standard&quot; /&gt;&lt;tag n=&quot;TagName&quot; v=&quot;ObjectBox3&quot; /&gt;&lt;tag n=&quot;Top&quot; v=&quot;99.25&quot; /&gt;&lt;tag n=&quot;Left&quot; v=&quot;369.75&quot; /&gt;&lt;tag n=&quot;Height&quot; v=&quot;321.625&quot; /&gt;&lt;tag n=&quot;Width&quot; v=&quot;314.5&quot; /&gt;&lt;tag n=&quot;Format&quot; v=&quot;1&quot; /&gt;&lt;/tags&gt;"/>
          <p:cNvSpPr>
            <a:spLocks noChangeArrowheads="1"/>
          </p:cNvSpPr>
          <p:nvPr/>
        </p:nvSpPr>
        <p:spPr bwMode="gray">
          <a:xfrm>
            <a:off x="449263" y="1261864"/>
            <a:ext cx="817993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4800" rIns="0" bIns="0"/>
          <a:lstStyle>
            <a:lvl1pPr marL="342900" indent="-342900" algn="l" defTabSz="728663" eaLnBrk="0" hangingPunct="0">
              <a:spcBef>
                <a:spcPct val="95000"/>
              </a:spcBef>
              <a:buClr>
                <a:schemeClr val="tx1"/>
              </a:buClr>
              <a:buSzPct val="120000"/>
              <a:buFont typeface="Wingdings" pitchFamily="2" charset="2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728663" eaLnBrk="0" hangingPunct="0">
              <a:spcBef>
                <a:spcPct val="36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231775" indent="-228600" algn="l" defTabSz="728663" eaLnBrk="0" hangingPunct="0">
              <a:buClr>
                <a:schemeClr val="tx2"/>
              </a:buClr>
              <a:buSzPct val="8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lvl="2" indent="0" eaLnBrk="1" hangingPunct="1">
              <a:spcBef>
                <a:spcPts val="600"/>
              </a:spcBef>
              <a:spcAft>
                <a:spcPts val="200"/>
              </a:spcAft>
              <a:buClr>
                <a:srgbClr val="133568"/>
              </a:buClr>
              <a:buSzPct val="85000"/>
              <a:buNone/>
            </a:pPr>
            <a:endParaRPr lang="en-US" altLang="el-GR" sz="10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  <a:endParaRPr lang="el-GR" sz="1000" b="1" i="1" u="sng" dirty="0">
              <a:solidFill>
                <a:srgbClr val="00FF00"/>
              </a:solidFill>
              <a:latin typeface="Arial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719826F-B70B-4DA3-9D9B-4DBCF6ECF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40900"/>
              </p:ext>
            </p:extLst>
          </p:nvPr>
        </p:nvGraphicFramePr>
        <p:xfrm>
          <a:off x="155238" y="762289"/>
          <a:ext cx="5878562" cy="511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C4E9A0-623A-4C54-8E3A-9F7DEAA995D5}"/>
              </a:ext>
            </a:extLst>
          </p:cNvPr>
          <p:cNvSpPr txBox="1"/>
          <p:nvPr/>
        </p:nvSpPr>
        <p:spPr>
          <a:xfrm>
            <a:off x="6084168" y="740738"/>
            <a:ext cx="936104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Total Price to End User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0EB137-331B-4CDB-9927-6725D3033057}"/>
              </a:ext>
            </a:extLst>
          </p:cNvPr>
          <p:cNvSpPr txBox="1"/>
          <p:nvPr/>
        </p:nvSpPr>
        <p:spPr>
          <a:xfrm>
            <a:off x="6084168" y="1856738"/>
            <a:ext cx="1033730" cy="7386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Affordable Price to End User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15D5B3F-5F60-4282-89F5-C0FB8B7083B6}"/>
              </a:ext>
            </a:extLst>
          </p:cNvPr>
          <p:cNvSpPr/>
          <p:nvPr/>
        </p:nvSpPr>
        <p:spPr>
          <a:xfrm>
            <a:off x="7236296" y="889575"/>
            <a:ext cx="385658" cy="17058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785A6C-B1F1-41BF-8F13-11AD8CF7F94B}"/>
              </a:ext>
            </a:extLst>
          </p:cNvPr>
          <p:cNvSpPr txBox="1"/>
          <p:nvPr/>
        </p:nvSpPr>
        <p:spPr>
          <a:xfrm>
            <a:off x="7837978" y="1373156"/>
            <a:ext cx="1033730" cy="523220"/>
          </a:xfrm>
          <a:prstGeom prst="rect">
            <a:avLst/>
          </a:prstGeom>
          <a:solidFill>
            <a:srgbClr val="003868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Funding Gap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" descr="&lt;tags&gt;&lt;tag n=&quot;TagName&quot; v=&quot;SlideTitle&quot; /&gt;&lt;tag n=&quot;Top&quot; v=&quot;15&quot; /&gt;&lt;tag n=&quot;Left&quot; v=&quot;35.375&quot; /&gt;&lt;tag n=&quot;Height&quot; v=&quot;27.375&quot; /&gt;&lt;tag n=&quot;Width&quot; v=&quot;568.5&quot; /&gt;&lt;/tags&gt;"/>
          <p:cNvSpPr>
            <a:spLocks noChangeArrowheads="1"/>
          </p:cNvSpPr>
          <p:nvPr/>
        </p:nvSpPr>
        <p:spPr bwMode="gray">
          <a:xfrm>
            <a:off x="449263" y="304800"/>
            <a:ext cx="823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728663" eaLnBrk="0" hangingPunct="0">
              <a:spcBef>
                <a:spcPct val="95000"/>
              </a:spcBef>
              <a:buClr>
                <a:schemeClr val="tx1"/>
              </a:buClr>
              <a:buSzPct val="120000"/>
              <a:buFont typeface="Wingdings" pitchFamily="2" charset="2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728663" eaLnBrk="0" hangingPunct="0">
              <a:spcBef>
                <a:spcPct val="36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28663" eaLnBrk="0" hangingPunct="0">
              <a:buClr>
                <a:schemeClr val="tx2"/>
              </a:buClr>
              <a:buSzPct val="8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ea typeface="MS PGothic" pitchFamily="34" charset="-128"/>
              </a:rPr>
              <a:t>Intergraded Waste management  System in Peloponnese  PPP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0" dirty="0">
              <a:ea typeface="MS PGothic" pitchFamily="34" charset="-12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9D130C-916D-42F0-A4F5-52EB569B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49466"/>
              </p:ext>
            </p:extLst>
          </p:nvPr>
        </p:nvGraphicFramePr>
        <p:xfrm>
          <a:off x="155287" y="332656"/>
          <a:ext cx="734672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530" marR="4953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39">
            <a:extLst>
              <a:ext uri="{FF2B5EF4-FFF2-40B4-BE49-F238E27FC236}">
                <a16:creationId xmlns:a16="http://schemas.microsoft.com/office/drawing/2014/main" id="{A35E6F26-9948-4D5E-A234-D2ABE4BE740E}"/>
              </a:ext>
            </a:extLst>
          </p:cNvPr>
          <p:cNvSpPr>
            <a:spLocks/>
          </p:cNvSpPr>
          <p:nvPr/>
        </p:nvSpPr>
        <p:spPr>
          <a:xfrm>
            <a:off x="205262" y="1115145"/>
            <a:ext cx="4255902" cy="3503723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Integrated Waste Management System (recycling, composting, energy, </a:t>
            </a:r>
            <a:r>
              <a:rPr lang="en-US" sz="13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landfield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for 28 yrs involving state of the art technology for solid waste;</a:t>
            </a:r>
          </a:p>
          <a:p>
            <a:pPr marL="176213" lvl="1" indent="-176213" algn="just">
              <a:lnSpc>
                <a:spcPts val="1000"/>
              </a:lnSpc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the most challenging and important environmental projects in EU servicing a population of 600,000 including tourist destinations;</a:t>
            </a:r>
          </a:p>
          <a:p>
            <a:pPr marL="176213" lvl="1" indent="-176213" algn="just">
              <a:lnSpc>
                <a:spcPts val="800"/>
              </a:lnSpc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Consortium lead by </a:t>
            </a:r>
            <a:r>
              <a:rPr lang="en-US" sz="13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Terna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Energy, top tier technology subcontractors are employed;</a:t>
            </a:r>
          </a:p>
          <a:p>
            <a:pPr marL="176213" lvl="1" indent="-176213" algn="just">
              <a:lnSpc>
                <a:spcPts val="800"/>
              </a:lnSpc>
              <a:tabLst>
                <a:tab pos="176213" algn="l"/>
                <a:tab pos="360363" algn="l"/>
              </a:tabLst>
            </a:pPr>
            <a:endParaRPr lang="en-US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Financing:</a:t>
            </a: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Cost: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160m</a:t>
            </a:r>
            <a:endParaRPr lang="el-GR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Senior Bank Debt: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€6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0m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€25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grant bridge facilities)</a:t>
            </a: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Equity: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20m</a:t>
            </a: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 Grant: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65m</a:t>
            </a: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Revenues from Interim Operation: :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€15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endParaRPr lang="el-GR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algn="just">
              <a:tabLst>
                <a:tab pos="176213" algn="l"/>
                <a:tab pos="360363" algn="l"/>
              </a:tabLst>
            </a:pPr>
            <a:endParaRPr lang="en-US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42B7B-A3FE-41E4-898B-D6FA22F2F857}"/>
              </a:ext>
            </a:extLst>
          </p:cNvPr>
          <p:cNvSpPr/>
          <p:nvPr/>
        </p:nvSpPr>
        <p:spPr>
          <a:xfrm>
            <a:off x="205262" y="727619"/>
            <a:ext cx="8733477" cy="31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>
              <a:spcAft>
                <a:spcPts val="600"/>
              </a:spcAft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Financial Advisor, Mandated Lead Arranger and Facility Agent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8D7A2D-0454-4ABC-AD78-FE8A3E2E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89" y="4745656"/>
            <a:ext cx="1085851" cy="1317683"/>
          </a:xfrm>
          <a:prstGeom prst="rect">
            <a:avLst/>
          </a:prstGeom>
          <a:solidFill>
            <a:srgbClr val="ACAEB3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0" tIns="64800" rIns="0" bIns="0"/>
          <a:lstStyle/>
          <a:p>
            <a:pPr marL="85725" lvl="1" algn="l" defTabSz="728663">
              <a:spcBef>
                <a:spcPct val="20000"/>
              </a:spcBef>
              <a:buClr>
                <a:schemeClr val="tx2"/>
              </a:buClr>
              <a:buSzPct val="80000"/>
              <a:tabLst>
                <a:tab pos="361950" algn="l"/>
              </a:tabLst>
            </a:pPr>
            <a:r>
              <a:rPr lang="en-US" altLang="ja-JP" sz="13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EU Funds</a:t>
            </a:r>
            <a:endParaRPr lang="el-GR" altLang="ja-JP" sz="1300" b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53BF0A34-D0D8-49B7-943D-37F9A434494D}"/>
              </a:ext>
            </a:extLst>
          </p:cNvPr>
          <p:cNvSpPr>
            <a:spLocks/>
          </p:cNvSpPr>
          <p:nvPr/>
        </p:nvSpPr>
        <p:spPr>
          <a:xfrm>
            <a:off x="1446576" y="4775613"/>
            <a:ext cx="3014588" cy="1317683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Calculated price to the end user pre-EU grant: c. 120-130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€/</a:t>
            </a:r>
            <a:r>
              <a:rPr lang="en-US" sz="13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</a:t>
            </a:r>
            <a:endParaRPr lang="en-US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 contracted price </a:t>
            </a:r>
            <a:r>
              <a:rPr lang="en-US" sz="13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utilised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€65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grant: </a:t>
            </a:r>
            <a:r>
              <a:rPr lang="el-GR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€70</a:t>
            </a: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m/</a:t>
            </a:r>
            <a:r>
              <a:rPr lang="en-US" sz="13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tn</a:t>
            </a:r>
            <a:endParaRPr lang="en-US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3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Net Increase form current municipality charge: c. +5-10%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3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75273B61-FAE5-4C4D-847B-04776D9E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350" y="3657662"/>
            <a:ext cx="4389582" cy="243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5A8FBFEB-6A38-4AFE-80C9-EF6B5366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419" y="1115145"/>
            <a:ext cx="4311320" cy="231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2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  <a:endParaRPr lang="el-GR" sz="1000" b="1" i="1" u="sng" dirty="0">
              <a:solidFill>
                <a:srgbClr val="00FF00"/>
              </a:solidFill>
              <a:latin typeface="Arial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4E1369A-28F7-4E66-A912-5D1E59B40728}"/>
              </a:ext>
            </a:extLst>
          </p:cNvPr>
          <p:cNvSpPr txBox="1">
            <a:spLocks/>
          </p:cNvSpPr>
          <p:nvPr/>
        </p:nvSpPr>
        <p:spPr>
          <a:xfrm>
            <a:off x="194472" y="153256"/>
            <a:ext cx="7638849" cy="43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Alterative EU Funds: JESSICA instrument</a:t>
            </a: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96D6A8CC-F076-4154-A4DD-E440849C4D06}"/>
              </a:ext>
            </a:extLst>
          </p:cNvPr>
          <p:cNvSpPr>
            <a:spLocks/>
          </p:cNvSpPr>
          <p:nvPr/>
        </p:nvSpPr>
        <p:spPr>
          <a:xfrm>
            <a:off x="127000" y="644467"/>
            <a:ext cx="8890000" cy="984333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Joint European Support for Sustainable Investment in City Areas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Unused EU funds reinvested in form of a loan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Lender replacement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Useful in case of financial scarcity and/or limitation of funds</a:t>
            </a:r>
          </a:p>
          <a:p>
            <a:pPr marL="0" lvl="1" algn="just"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l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id="{DDB66DFB-9624-414D-8871-800C4807EC0C}"/>
              </a:ext>
            </a:extLst>
          </p:cNvPr>
          <p:cNvSpPr>
            <a:spLocks/>
          </p:cNvSpPr>
          <p:nvPr/>
        </p:nvSpPr>
        <p:spPr>
          <a:xfrm>
            <a:off x="131773" y="2732470"/>
            <a:ext cx="4181475" cy="2712754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PPP schooling transaction in Greece though two 27yrs PPP contracts;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 school units servicing more than 5,000 students;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of the first transactions combining EIB and JESSICA (EU) loans;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Financing:</a:t>
            </a: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Cost: </a:t>
            </a:r>
            <a:r>
              <a:rPr lang="el-GR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110bn</a:t>
            </a:r>
            <a:endParaRPr lang="el-GR" sz="11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Senior Bank Debt: </a:t>
            </a:r>
            <a:r>
              <a:rPr lang="el-GR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90m</a:t>
            </a: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Alpha Loan participation: </a:t>
            </a:r>
            <a:r>
              <a:rPr lang="el-GR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18m</a:t>
            </a:r>
          </a:p>
          <a:p>
            <a:pPr marL="361950" lvl="2" indent="-95250" algn="just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 Funds: </a:t>
            </a:r>
            <a:r>
              <a:rPr lang="el-GR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40m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1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project finance debt available with full state risk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1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completed during financial crisis (2014 – 2016)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1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l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1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C5F5A9-C29C-4AA7-B904-1AFEF8881B5B}"/>
              </a:ext>
            </a:extLst>
          </p:cNvPr>
          <p:cNvSpPr/>
          <p:nvPr/>
        </p:nvSpPr>
        <p:spPr>
          <a:xfrm>
            <a:off x="127001" y="2312145"/>
            <a:ext cx="8890000" cy="29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>
              <a:spcAft>
                <a:spcPts val="600"/>
              </a:spcAft>
              <a:tabLst>
                <a:tab pos="176213" algn="l"/>
                <a:tab pos="360363" algn="l"/>
              </a:tabLst>
            </a:pPr>
            <a:r>
              <a:rPr lang="en-US" sz="1200" dirty="0">
                <a:solidFill>
                  <a:schemeClr val="bg1"/>
                </a:solidFill>
              </a:rPr>
              <a:t>Coordinator, Financial Advisor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9EA7E10-25A1-4184-B269-2EDFF6DA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481" y="2732470"/>
            <a:ext cx="4383201" cy="206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CA535B-72A9-41CB-9403-31071428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5762" y="3726873"/>
            <a:ext cx="876188" cy="7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39">
            <a:extLst>
              <a:ext uri="{FF2B5EF4-FFF2-40B4-BE49-F238E27FC236}">
                <a16:creationId xmlns:a16="http://schemas.microsoft.com/office/drawing/2014/main" id="{EFD141F5-EC94-4A46-BCE4-BCF05937C7D0}"/>
              </a:ext>
            </a:extLst>
          </p:cNvPr>
          <p:cNvSpPr>
            <a:spLocks/>
          </p:cNvSpPr>
          <p:nvPr/>
        </p:nvSpPr>
        <p:spPr>
          <a:xfrm>
            <a:off x="127000" y="1927679"/>
            <a:ext cx="5597525" cy="297365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0" lvl="1" algn="just">
              <a:tabLst>
                <a:tab pos="176213" algn="l"/>
                <a:tab pos="360363" algn="l"/>
              </a:tabLst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Athens 22 Schools Projects</a:t>
            </a:r>
          </a:p>
          <a:p>
            <a:pPr marL="0" lvl="1" algn="just"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l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31FE47-22B0-4D64-8872-85586D2A9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00" y="4166411"/>
            <a:ext cx="2104762" cy="2089068"/>
          </a:xfrm>
          <a:prstGeom prst="rect">
            <a:avLst/>
          </a:prstGeom>
        </p:spPr>
      </p:pic>
      <p:sp>
        <p:nvSpPr>
          <p:cNvPr id="5" name="SlideTitle" descr="&lt;tags&gt;&lt;tag n=&quot;TagName&quot; v=&quot;SlideTitle&quot; /&gt;&lt;tag n=&quot;Top&quot; v=&quot;15&quot; /&gt;&lt;tag n=&quot;Left&quot; v=&quot;35.375&quot; /&gt;&lt;tag n=&quot;Height&quot; v=&quot;27.375&quot; /&gt;&lt;tag n=&quot;Width&quot; v=&quot;568.5&quot; /&gt;&lt;/tags&gt;"/>
          <p:cNvSpPr>
            <a:spLocks noChangeArrowheads="1"/>
          </p:cNvSpPr>
          <p:nvPr/>
        </p:nvSpPr>
        <p:spPr bwMode="gray">
          <a:xfrm>
            <a:off x="4211960" y="4694877"/>
            <a:ext cx="2448272" cy="1508105"/>
          </a:xfrm>
          <a:prstGeom prst="rect">
            <a:avLst/>
          </a:prstGeom>
          <a:ln w="19050"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l" defTabSz="728663" eaLnBrk="0" hangingPunct="0">
              <a:spcBef>
                <a:spcPct val="95000"/>
              </a:spcBef>
              <a:buClr>
                <a:schemeClr val="tx1"/>
              </a:buClr>
              <a:buSzPct val="120000"/>
              <a:buFont typeface="Wingdings" pitchFamily="2" charset="2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728663" eaLnBrk="0" hangingPunct="0">
              <a:spcBef>
                <a:spcPct val="36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28663" eaLnBrk="0" hangingPunct="0">
              <a:buClr>
                <a:schemeClr val="tx2"/>
              </a:buClr>
              <a:buSzPct val="8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 dirty="0">
                <a:ea typeface="MS PGothic" pitchFamily="34" charset="-128"/>
              </a:rPr>
              <a:t>EU structural funds: a leverage tool to unlock serious project financing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0" dirty="0">
              <a:ea typeface="MS PGothic" pitchFamily="34" charset="-128"/>
            </a:endParaRPr>
          </a:p>
        </p:txBody>
      </p:sp>
      <p:sp>
        <p:nvSpPr>
          <p:cNvPr id="32" name="ObjectBox3" descr="&lt;tags&gt;&lt;tag n=&quot;BulletInfo&quot; v=&quot;Standard&quot; /&gt;&lt;tag n=&quot;TagName&quot; v=&quot;ObjectBox3&quot; /&gt;&lt;tag n=&quot;Top&quot; v=&quot;99.25&quot; /&gt;&lt;tag n=&quot;Left&quot; v=&quot;369.75&quot; /&gt;&lt;tag n=&quot;Height&quot; v=&quot;321.625&quot; /&gt;&lt;tag n=&quot;Width&quot; v=&quot;314.5&quot; /&gt;&lt;tag n=&quot;Format&quot; v=&quot;1&quot; /&gt;&lt;/tags&gt;"/>
          <p:cNvSpPr>
            <a:spLocks noChangeArrowheads="1"/>
          </p:cNvSpPr>
          <p:nvPr/>
        </p:nvSpPr>
        <p:spPr bwMode="gray">
          <a:xfrm>
            <a:off x="449263" y="1261864"/>
            <a:ext cx="817993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4800" rIns="0" bIns="0"/>
          <a:lstStyle>
            <a:lvl1pPr marL="342900" indent="-342900" algn="l" defTabSz="728663" eaLnBrk="0" hangingPunct="0">
              <a:spcBef>
                <a:spcPct val="95000"/>
              </a:spcBef>
              <a:buClr>
                <a:schemeClr val="tx1"/>
              </a:buClr>
              <a:buSzPct val="120000"/>
              <a:buFont typeface="Wingdings" pitchFamily="2" charset="2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728663" eaLnBrk="0" hangingPunct="0">
              <a:spcBef>
                <a:spcPct val="36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2pPr>
            <a:lvl3pPr marL="231775" indent="-228600" algn="l" defTabSz="728663" eaLnBrk="0" hangingPunct="0">
              <a:buClr>
                <a:schemeClr val="tx2"/>
              </a:buClr>
              <a:buSzPct val="8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28663" eaLnBrk="0" hangingPunct="0"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86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lvl="2" indent="0" eaLnBrk="1" hangingPunct="1">
              <a:spcBef>
                <a:spcPts val="600"/>
              </a:spcBef>
              <a:spcAft>
                <a:spcPts val="200"/>
              </a:spcAft>
              <a:buClr>
                <a:srgbClr val="133568"/>
              </a:buClr>
              <a:buSzPct val="85000"/>
              <a:buNone/>
            </a:pPr>
            <a:endParaRPr lang="en-US" altLang="el-GR" sz="1000" b="1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  <a:endParaRPr lang="el-GR" sz="1000" b="1" i="1" u="sng" dirty="0">
              <a:solidFill>
                <a:srgbClr val="00FF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55345-F9A4-43FA-834E-880015CB9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91" y="706754"/>
            <a:ext cx="8889999" cy="337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F05AD-3A36-482C-9CB9-D8A701C86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27" y="4387879"/>
            <a:ext cx="2428875" cy="152400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E257E17-C28E-42AA-B59C-2A1E7CBBFB25}"/>
              </a:ext>
            </a:extLst>
          </p:cNvPr>
          <p:cNvSpPr txBox="1">
            <a:spLocks/>
          </p:cNvSpPr>
          <p:nvPr/>
        </p:nvSpPr>
        <p:spPr>
          <a:xfrm>
            <a:off x="194472" y="153256"/>
            <a:ext cx="7638849" cy="43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Romania</a:t>
            </a:r>
          </a:p>
        </p:txBody>
      </p:sp>
    </p:spTree>
    <p:extLst>
      <p:ext uri="{BB962C8B-B14F-4D97-AF65-F5344CB8AC3E}">
        <p14:creationId xmlns:p14="http://schemas.microsoft.com/office/powerpoint/2010/main" val="93642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4612964" y="1412776"/>
            <a:ext cx="4104000" cy="469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endParaRPr lang="en-GB" sz="1400" dirty="0">
              <a:latin typeface="+mj-lt"/>
            </a:endParaRP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r>
              <a:rPr lang="en-GB" sz="1400" dirty="0">
                <a:latin typeface="+mj-lt"/>
              </a:rPr>
              <a:t>The Structured Finance Division consists of  a team of 15 seasoned project finance professionals active in the origination, structuring, and completion of non-recourse financing for the entire </a:t>
            </a:r>
            <a:r>
              <a:rPr lang="en-GB" sz="1400" dirty="0">
                <a:solidFill>
                  <a:srgbClr val="000000"/>
                </a:solidFill>
                <a:latin typeface="+mj-lt"/>
              </a:rPr>
              <a:t>Alpha Bank </a:t>
            </a:r>
            <a:r>
              <a:rPr lang="en-GB" sz="1400" dirty="0">
                <a:latin typeface="+mj-lt"/>
              </a:rPr>
              <a:t>group. </a:t>
            </a: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endParaRPr lang="en-GB" sz="1400" dirty="0">
              <a:latin typeface="+mj-lt"/>
            </a:endParaRP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r>
              <a:rPr lang="en-GB" sz="1400" dirty="0">
                <a:latin typeface="+mj-lt"/>
              </a:rPr>
              <a:t>The current structured finance portfolio is well diversified geographically as well as across the three key sectors of infrastructure, energy and real estate</a:t>
            </a: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endParaRPr lang="en-GB" sz="1400" dirty="0">
              <a:latin typeface="+mj-lt"/>
            </a:endParaRP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r>
              <a:rPr lang="en-GB" sz="1400" dirty="0">
                <a:latin typeface="+mj-lt"/>
              </a:rPr>
              <a:t>Structured finance team currently manages a portfolio of &gt; </a:t>
            </a:r>
            <a:r>
              <a:rPr lang="en-GB" sz="1400" dirty="0"/>
              <a:t>€ </a:t>
            </a:r>
            <a:r>
              <a:rPr lang="en-GB" sz="1400" dirty="0">
                <a:latin typeface="+mj-lt"/>
              </a:rPr>
              <a:t>1bn in project finance transactions</a:t>
            </a:r>
          </a:p>
          <a:p>
            <a:pPr marL="1588" lvl="1" algn="just" defTabSz="869950">
              <a:spcBef>
                <a:spcPts val="300"/>
              </a:spcBef>
              <a:buSzPct val="130000"/>
            </a:pPr>
            <a:endParaRPr lang="en-GB" altLang="zh-CN" sz="1400" dirty="0">
              <a:latin typeface="+mj-lt"/>
            </a:endParaRP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r>
              <a:rPr lang="en-GB" sz="1400" dirty="0">
                <a:latin typeface="+mj-lt"/>
              </a:rPr>
              <a:t>In total we have arranged and/or participated in syndicated/bilateral more than €</a:t>
            </a:r>
            <a:r>
              <a:rPr lang="en-US" sz="1400" dirty="0">
                <a:latin typeface="+mj-lt"/>
              </a:rPr>
              <a:t>3billion </a:t>
            </a:r>
            <a:r>
              <a:rPr lang="en-GB" sz="1400" dirty="0">
                <a:latin typeface="+mj-lt"/>
              </a:rPr>
              <a:t>project financings for energy projects</a:t>
            </a:r>
            <a:endParaRPr lang="en-GB" altLang="zh-CN" sz="1400" dirty="0">
              <a:latin typeface="+mj-lt"/>
            </a:endParaRP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endParaRPr lang="en-GB" altLang="zh-CN" sz="1400" dirty="0">
              <a:latin typeface="+mj-lt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1006774" y="155748"/>
            <a:ext cx="7776864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  <a:buSzTx/>
              <a:defRPr/>
            </a:pPr>
            <a:r>
              <a:rPr lang="en-US" sz="2000" b="1" dirty="0">
                <a:latin typeface="Arial" charset="0"/>
                <a:ea typeface="MS PGothic" pitchFamily="34" charset="-128"/>
              </a:rPr>
              <a:t>Who</a:t>
            </a:r>
            <a:r>
              <a:rPr lang="en-US" sz="18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latin typeface="Arial" charset="0"/>
                <a:ea typeface="MS PGothic" pitchFamily="34" charset="-128"/>
              </a:rPr>
              <a:t>we are</a:t>
            </a:r>
            <a:endParaRPr lang="el-GR" sz="2000" b="1" dirty="0">
              <a:latin typeface="Arial" charset="0"/>
              <a:ea typeface="MS PGothic" pitchFamily="34" charset="-128"/>
            </a:endParaRPr>
          </a:p>
        </p:txBody>
      </p:sp>
      <p:pic>
        <p:nvPicPr>
          <p:cNvPr id="991234" name="Picture 2" descr="http://globe-net.com/wp-content/uploads/hiway-infrastructure.jpg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B5B6BA"/>
              </a:clrFrom>
              <a:clrTo>
                <a:srgbClr val="B5B6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9840" y="1520888"/>
            <a:ext cx="1800000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1236" name="Picture 4" descr="http://wpcore.wpe.s3.amazonaws.com/wp-content/uploads/2015/04/QERreport.jpg"/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038DCC"/>
              </a:clrFrom>
              <a:clrTo>
                <a:srgbClr val="038DC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9840" y="2780928"/>
            <a:ext cx="1799705" cy="90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1238" name="Picture 6" descr="http://www.hjhigh.com/wp-content/uploads/2012/09/PPP-Picture_cropped-570x373.jpg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7C91BE"/>
              </a:clrFrom>
              <a:clrTo>
                <a:srgbClr val="7C91B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9840" y="4077072"/>
            <a:ext cx="1799705" cy="90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1240" name="Picture 8" descr="http://static.in2life.gr/media/inlinepics/old/diasima_ktiria-595-10_220497_229WG1.jpg"/>
          <p:cNvPicPr preferRelativeResize="0">
            <a:picLocks noChangeArrowheads="1"/>
          </p:cNvPicPr>
          <p:nvPr/>
        </p:nvPicPr>
        <p:blipFill>
          <a:blip r:embed="rId7" cstate="print">
            <a:clrChange>
              <a:clrFrom>
                <a:srgbClr val="6C6052"/>
              </a:clrFrom>
              <a:clrTo>
                <a:srgbClr val="6C605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9840" y="5301208"/>
            <a:ext cx="1799705" cy="90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Rectangle 42"/>
          <p:cNvSpPr/>
          <p:nvPr/>
        </p:nvSpPr>
        <p:spPr>
          <a:xfrm>
            <a:off x="1304637" y="1847778"/>
            <a:ext cx="896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138" lvl="1" indent="-209550" algn="just" defTabSz="869950">
              <a:spcBef>
                <a:spcPct val="20000"/>
              </a:spcBef>
              <a:buSzPct val="130000"/>
            </a:pPr>
            <a:r>
              <a:rPr lang="en-US" b="1" dirty="0">
                <a:latin typeface="+mj-lt"/>
              </a:rPr>
              <a:t>Transport</a:t>
            </a:r>
            <a:endParaRPr lang="el-GR" b="1" dirty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98987" y="3107818"/>
            <a:ext cx="707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138" lvl="1" indent="-209550" algn="just" defTabSz="869950">
              <a:spcBef>
                <a:spcPct val="20000"/>
              </a:spcBef>
              <a:buSzPct val="130000"/>
            </a:pPr>
            <a:r>
              <a:rPr lang="en-US" b="1" dirty="0">
                <a:latin typeface="+mj-lt"/>
              </a:rPr>
              <a:t>Energy</a:t>
            </a:r>
            <a:endParaRPr lang="el-GR" b="1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51987" y="4403962"/>
            <a:ext cx="801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138" lvl="1" indent="-209550" algn="just" defTabSz="869950">
              <a:spcBef>
                <a:spcPct val="20000"/>
              </a:spcBef>
              <a:buSzPct val="130000"/>
            </a:pPr>
            <a:r>
              <a:rPr lang="en-US" b="1" dirty="0">
                <a:latin typeface="+mj-lt"/>
              </a:rPr>
              <a:t>PPP, PFI</a:t>
            </a:r>
            <a:endParaRPr lang="el-GR" b="1" dirty="0"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24260" y="5628098"/>
            <a:ext cx="1057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138" lvl="1" indent="-209550" algn="just" defTabSz="869950">
              <a:spcBef>
                <a:spcPct val="20000"/>
              </a:spcBef>
              <a:buSzPct val="130000"/>
            </a:pPr>
            <a:r>
              <a:rPr lang="en-US" b="1" dirty="0">
                <a:latin typeface="+mj-lt"/>
              </a:rPr>
              <a:t>Real Estate </a:t>
            </a:r>
            <a:endParaRPr lang="el-GR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6086" y="908720"/>
            <a:ext cx="7716394" cy="3000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+mj-lt"/>
              </a:rPr>
              <a:t>An</a:t>
            </a:r>
            <a:r>
              <a:rPr lang="en-US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50" b="1" dirty="0">
                <a:solidFill>
                  <a:schemeClr val="bg1"/>
                </a:solidFill>
                <a:latin typeface="+mj-lt"/>
              </a:rPr>
              <a:t>excellent structured financier in the local market</a:t>
            </a:r>
          </a:p>
        </p:txBody>
      </p:sp>
      <p:sp>
        <p:nvSpPr>
          <p:cNvPr id="3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2131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1403647" y="4023961"/>
            <a:ext cx="6760599" cy="21330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+mn-lt"/>
              <a:cs typeface="Arial" pitchFamily="34" charset="0"/>
            </a:endParaRP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4380559" y="1343862"/>
            <a:ext cx="3783688" cy="469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endParaRPr lang="en-GB" sz="1350" dirty="0">
              <a:latin typeface="+mj-lt"/>
            </a:endParaRP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endParaRPr lang="en-GB" sz="1350" dirty="0">
              <a:latin typeface="+mj-lt"/>
            </a:endParaRPr>
          </a:p>
          <a:p>
            <a:pPr marL="1588" lvl="1" algn="just" defTabSz="869950">
              <a:spcBef>
                <a:spcPts val="300"/>
              </a:spcBef>
              <a:buSzPct val="130000"/>
            </a:pPr>
            <a:endParaRPr lang="en-GB" altLang="zh-CN" sz="1350" dirty="0">
              <a:latin typeface="+mj-lt"/>
            </a:endParaRPr>
          </a:p>
          <a:p>
            <a:pPr marL="211138" lvl="1" indent="-209550" algn="just" defTabSz="869950">
              <a:spcBef>
                <a:spcPts val="300"/>
              </a:spcBef>
              <a:buSzPct val="130000"/>
              <a:buFont typeface="Wingdings" pitchFamily="2" charset="2"/>
              <a:buChar char="§"/>
            </a:pPr>
            <a:endParaRPr lang="en-GB" altLang="zh-CN" sz="1350" dirty="0">
              <a:latin typeface="+mj-lt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733327" y="2582"/>
            <a:ext cx="7776864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  <a:buSzTx/>
              <a:defRPr/>
            </a:pPr>
            <a:r>
              <a:rPr lang="en-US" sz="2000" b="1" dirty="0">
                <a:latin typeface="Arial" charset="0"/>
                <a:ea typeface="MS PGothic" pitchFamily="34" charset="-128"/>
              </a:rPr>
              <a:t>Who we are</a:t>
            </a:r>
            <a:endParaRPr lang="el-GR" sz="20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515" y="1888925"/>
            <a:ext cx="896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138" lvl="1" indent="-209550" algn="just" defTabSz="869950">
              <a:spcBef>
                <a:spcPct val="20000"/>
              </a:spcBef>
              <a:buSzPct val="130000"/>
            </a:pPr>
            <a:r>
              <a:rPr lang="en-US" b="1" dirty="0">
                <a:latin typeface="+mj-lt"/>
              </a:rPr>
              <a:t>Transport</a:t>
            </a:r>
            <a:endParaRPr lang="el-GR" b="1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2486" y="4039459"/>
            <a:ext cx="55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138" lvl="1" indent="-209550" algn="just" defTabSz="869950">
              <a:spcBef>
                <a:spcPct val="20000"/>
              </a:spcBef>
              <a:buSzPct val="130000"/>
            </a:pPr>
            <a:r>
              <a:rPr lang="en-US" b="1" dirty="0">
                <a:latin typeface="+mj-lt"/>
              </a:rPr>
              <a:t>PPP</a:t>
            </a:r>
            <a:endParaRPr lang="el-GR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733" y="605052"/>
            <a:ext cx="7716394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An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excellent structured financier in the local infrastructure market </a:t>
            </a:r>
            <a:r>
              <a:rPr lang="mr-IN" sz="1400" b="1" dirty="0">
                <a:solidFill>
                  <a:schemeClr val="bg1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 selected 2017/2018 </a:t>
            </a:r>
            <a:r>
              <a:rPr lang="en-US" sz="1400" b="1" dirty="0">
                <a:solidFill>
                  <a:schemeClr val="bg1"/>
                </a:solidFill>
              </a:rPr>
              <a:t>milestone t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ransactions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403648" y="1425714"/>
            <a:ext cx="6760599" cy="23897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+mn-lt"/>
              <a:cs typeface="Arial" pitchFamily="34" charset="0"/>
            </a:endParaRPr>
          </a:p>
        </p:txBody>
      </p:sp>
      <p:grpSp>
        <p:nvGrpSpPr>
          <p:cNvPr id="61" name="Group 116"/>
          <p:cNvGrpSpPr>
            <a:grpSpLocks/>
          </p:cNvGrpSpPr>
          <p:nvPr/>
        </p:nvGrpSpPr>
        <p:grpSpPr bwMode="auto">
          <a:xfrm>
            <a:off x="5077643" y="1745355"/>
            <a:ext cx="2662709" cy="1865615"/>
            <a:chOff x="145" y="885"/>
            <a:chExt cx="1000" cy="1134"/>
          </a:xfrm>
        </p:grpSpPr>
        <p:sp>
          <p:nvSpPr>
            <p:cNvPr id="65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66" name="Rectangle 117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67" name="Rectangle 118"/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68" name="Rectangle 119"/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69" name="Rectangle 120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0" name="Rectangle 121"/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1" name="Rectangle 122"/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2" name="Rectangle 123"/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3" name="Rectangle 124"/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4" name="Rectangle 126"/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75" name="Rectangle 127"/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6" name="Rectangle 128"/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7" name="Rectangle 129"/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8" name="Rectangle 130"/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79" name="Rectangle 132"/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80" name="Rectangle 133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81" name="Rectangle 135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82" name="Rectangle 138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83" name="Rectangle 151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sp>
        <p:nvSpPr>
          <p:cNvPr id="276" name="Rectangle 70"/>
          <p:cNvSpPr txBox="1">
            <a:spLocks noChangeArrowheads="1"/>
          </p:cNvSpPr>
          <p:nvPr/>
        </p:nvSpPr>
        <p:spPr bwMode="auto">
          <a:xfrm>
            <a:off x="5542662" y="2497294"/>
            <a:ext cx="1713582" cy="7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endParaRPr lang="en-US" sz="10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1200" b="1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Egnatia</a:t>
            </a:r>
            <a:r>
              <a:rPr lang="en-US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</a:t>
            </a:r>
            <a:r>
              <a:rPr lang="en-US" sz="1200" b="1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Odos</a:t>
            </a:r>
            <a:r>
              <a:rPr lang="en-US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</a:t>
            </a:r>
            <a:r>
              <a:rPr lang="en-US" sz="1200" b="1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Privatisation</a:t>
            </a:r>
            <a:r>
              <a:rPr lang="en-US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</a:t>
            </a:r>
            <a:r>
              <a:rPr lang="en-US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Exclusive Financial Advisor</a:t>
            </a:r>
            <a:endParaRPr lang="en-US" sz="1200" kern="0" dirty="0">
              <a:solidFill>
                <a:srgbClr val="143B7B"/>
              </a:solidFill>
              <a:cs typeface="Arial" pitchFamily="34" charset="0"/>
            </a:endParaRPr>
          </a:p>
        </p:txBody>
      </p:sp>
      <p:grpSp>
        <p:nvGrpSpPr>
          <p:cNvPr id="375" name="Group 116"/>
          <p:cNvGrpSpPr>
            <a:grpSpLocks/>
          </p:cNvGrpSpPr>
          <p:nvPr/>
        </p:nvGrpSpPr>
        <p:grpSpPr bwMode="auto">
          <a:xfrm>
            <a:off x="1510156" y="4094786"/>
            <a:ext cx="2526911" cy="1947424"/>
            <a:chOff x="145" y="885"/>
            <a:chExt cx="1000" cy="1134"/>
          </a:xfrm>
        </p:grpSpPr>
        <p:sp>
          <p:nvSpPr>
            <p:cNvPr id="376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77" name="Rectangle 117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78" name="Rectangle 118"/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79" name="Rectangle 119"/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80" name="Rectangle 120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1" name="Rectangle 121"/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2" name="Rectangle 122"/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3" name="Rectangle 123"/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4" name="Rectangle 124"/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5" name="Rectangle 126"/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386" name="Rectangle 127"/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7" name="Rectangle 128"/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8" name="Rectangle 129"/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89" name="Rectangle 130"/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90" name="Rectangle 132"/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91" name="Rectangle 133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92" name="Rectangle 135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93" name="Rectangle 138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94" name="Rectangle 151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835" y="4212636"/>
            <a:ext cx="1795638" cy="404535"/>
          </a:xfrm>
          <a:prstGeom prst="rect">
            <a:avLst/>
          </a:prstGeom>
        </p:spPr>
      </p:pic>
      <p:sp>
        <p:nvSpPr>
          <p:cNvPr id="458" name="Rectangle 457"/>
          <p:cNvSpPr/>
          <p:nvPr/>
        </p:nvSpPr>
        <p:spPr>
          <a:xfrm>
            <a:off x="1628921" y="4654784"/>
            <a:ext cx="24028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Peloponnese 200ktn Waste Management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€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80m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2018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Financial Advisor </a:t>
            </a:r>
            <a:r>
              <a:rPr lang="mr-IN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–</a:t>
            </a: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Mandated Lead Arranger</a:t>
            </a:r>
          </a:p>
        </p:txBody>
      </p:sp>
      <p:pic>
        <p:nvPicPr>
          <p:cNvPr id="463" name="Picture 4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199" y="1868362"/>
            <a:ext cx="2210173" cy="698570"/>
          </a:xfrm>
          <a:prstGeom prst="rect">
            <a:avLst/>
          </a:prstGeom>
        </p:spPr>
      </p:pic>
      <p:grpSp>
        <p:nvGrpSpPr>
          <p:cNvPr id="205" name="Group 116"/>
          <p:cNvGrpSpPr>
            <a:grpSpLocks/>
          </p:cNvGrpSpPr>
          <p:nvPr/>
        </p:nvGrpSpPr>
        <p:grpSpPr bwMode="auto">
          <a:xfrm>
            <a:off x="1403648" y="1745356"/>
            <a:ext cx="2662709" cy="1877202"/>
            <a:chOff x="145" y="885"/>
            <a:chExt cx="1000" cy="1134"/>
          </a:xfrm>
        </p:grpSpPr>
        <p:sp>
          <p:nvSpPr>
            <p:cNvPr id="206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07" name="Rectangle 117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08" name="Rectangle 118"/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09" name="Rectangle 119"/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10" name="Rectangle 120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1" name="Rectangle 121"/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2" name="Rectangle 122"/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3" name="Rectangle 123"/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4" name="Rectangle 124"/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5" name="Rectangle 126"/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216" name="Rectangle 127"/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7" name="Rectangle 128"/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8" name="Rectangle 129"/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9" name="Rectangle 130"/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20" name="Rectangle 132"/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21" name="Rectangle 133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22" name="Rectangle 135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23" name="Rectangle 138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24" name="Rectangle 151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pic>
        <p:nvPicPr>
          <p:cNvPr id="267" name="Picture 15" descr="http://www.jura.uni-mainz.de/huber/Bilder_allgemein/Fraport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9522" y="1826321"/>
            <a:ext cx="1472343" cy="3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64811" y="2280891"/>
            <a:ext cx="24669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14 Regional Airports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€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965m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2017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Financial Advisor </a:t>
            </a:r>
            <a:r>
              <a:rPr lang="mr-IN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–</a:t>
            </a: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Mandated Lead Arranger  &amp; </a:t>
            </a:r>
            <a:r>
              <a:rPr lang="en-US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Co-</a:t>
            </a:r>
            <a:r>
              <a:rPr lang="en-US" altLang="ko-KR" sz="1200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ordinator</a:t>
            </a:r>
            <a:endParaRPr lang="en-GB" altLang="ko-KR" sz="1200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7" y="1893027"/>
            <a:ext cx="669192" cy="2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</a:p>
        </p:txBody>
      </p:sp>
      <p:grpSp>
        <p:nvGrpSpPr>
          <p:cNvPr id="227" name="Group 116"/>
          <p:cNvGrpSpPr>
            <a:grpSpLocks/>
          </p:cNvGrpSpPr>
          <p:nvPr/>
        </p:nvGrpSpPr>
        <p:grpSpPr bwMode="auto">
          <a:xfrm>
            <a:off x="5076056" y="4078720"/>
            <a:ext cx="2664296" cy="1944600"/>
            <a:chOff x="145" y="885"/>
            <a:chExt cx="1000" cy="1134"/>
          </a:xfrm>
        </p:grpSpPr>
        <p:sp>
          <p:nvSpPr>
            <p:cNvPr id="228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29" name="Rectangle 117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30" name="Rectangle 118"/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31" name="Rectangle 119"/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32" name="Rectangle 120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33" name="Rectangle 121"/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34" name="Rectangle 122"/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35" name="Rectangle 123"/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36" name="Rectangle 124"/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37" name="Rectangle 126"/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238" name="Rectangle 127"/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39" name="Rectangle 128"/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40" name="Rectangle 129"/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41" name="Rectangle 130"/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42" name="Rectangle 132"/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43" name="Rectangle 133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44" name="Rectangle 135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45" name="Rectangle 138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66" name="Rectangle 151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pic>
        <p:nvPicPr>
          <p:cNvPr id="268" name="Picture 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743" y="4196570"/>
            <a:ext cx="1795638" cy="404535"/>
          </a:xfrm>
          <a:prstGeom prst="rect">
            <a:avLst/>
          </a:prstGeom>
        </p:spPr>
      </p:pic>
      <p:sp>
        <p:nvSpPr>
          <p:cNvPr id="269" name="Rectangle 268"/>
          <p:cNvSpPr/>
          <p:nvPr/>
        </p:nvSpPr>
        <p:spPr>
          <a:xfrm>
            <a:off x="5266829" y="4638718"/>
            <a:ext cx="24028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Ipirus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105ktn MBT Waste Management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€50m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2017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Financial Advisor </a:t>
            </a:r>
            <a:r>
              <a:rPr lang="mr-IN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–</a:t>
            </a: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Mandated Lead Arranger</a:t>
            </a:r>
          </a:p>
        </p:txBody>
      </p:sp>
    </p:spTree>
    <p:extLst>
      <p:ext uri="{BB962C8B-B14F-4D97-AF65-F5344CB8AC3E}">
        <p14:creationId xmlns:p14="http://schemas.microsoft.com/office/powerpoint/2010/main" val="35766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733327" y="2582"/>
            <a:ext cx="7776864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  <a:buSzTx/>
              <a:defRPr/>
            </a:pPr>
            <a:r>
              <a:rPr lang="en-US" sz="2000" b="1" dirty="0">
                <a:latin typeface="Arial" charset="0"/>
                <a:ea typeface="MS PGothic" pitchFamily="34" charset="-128"/>
              </a:rPr>
              <a:t>Who we are</a:t>
            </a:r>
            <a:endParaRPr lang="el-GR" sz="20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85900" y="1194119"/>
            <a:ext cx="707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1138" lvl="1" indent="-209550" algn="just" defTabSz="869950">
              <a:spcBef>
                <a:spcPct val="20000"/>
              </a:spcBef>
              <a:buSzPct val="130000"/>
            </a:pPr>
            <a:r>
              <a:rPr lang="en-US" b="1" dirty="0">
                <a:latin typeface="+mj-lt"/>
              </a:rPr>
              <a:t>Energy</a:t>
            </a:r>
            <a:endParaRPr lang="el-GR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733" y="605052"/>
            <a:ext cx="7716394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An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excellent structured financier in the local infrastructure market </a:t>
            </a:r>
            <a:r>
              <a:rPr lang="mr-IN" sz="1400" b="1" dirty="0">
                <a:solidFill>
                  <a:schemeClr val="bg1"/>
                </a:solidFill>
                <a:latin typeface="+mj-lt"/>
              </a:rPr>
              <a:t>–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 selected  2017/2018 recent </a:t>
            </a:r>
            <a:r>
              <a:rPr lang="en-US" sz="1400" b="1" dirty="0">
                <a:solidFill>
                  <a:schemeClr val="bg1"/>
                </a:solidFill>
              </a:rPr>
              <a:t>milestone t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ransactions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9396536" y="2900019"/>
            <a:ext cx="7601885" cy="50411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+mn-lt"/>
              <a:cs typeface="Arial" pitchFamily="34" charset="0"/>
            </a:endParaRPr>
          </a:p>
        </p:txBody>
      </p:sp>
      <p:grpSp>
        <p:nvGrpSpPr>
          <p:cNvPr id="334" name="Group 116"/>
          <p:cNvGrpSpPr>
            <a:grpSpLocks/>
          </p:cNvGrpSpPr>
          <p:nvPr/>
        </p:nvGrpSpPr>
        <p:grpSpPr bwMode="auto">
          <a:xfrm>
            <a:off x="1043608" y="1732374"/>
            <a:ext cx="2388516" cy="1886442"/>
            <a:chOff x="145" y="885"/>
            <a:chExt cx="1000" cy="1134"/>
          </a:xfrm>
        </p:grpSpPr>
        <p:sp>
          <p:nvSpPr>
            <p:cNvPr id="335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36" name="Rectangle 117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37" name="Rectangle 118"/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38" name="Rectangle 119"/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39" name="Rectangle 120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0" name="Rectangle 121"/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1" name="Rectangle 122"/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2" name="Rectangle 123"/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3" name="Rectangle 124"/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4" name="Rectangle 126"/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345" name="Rectangle 127"/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6" name="Rectangle 128"/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7" name="Rectangle 129"/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8" name="Rectangle 130"/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49" name="Rectangle 132"/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50" name="Rectangle 133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51" name="Rectangle 135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52" name="Rectangle 138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353" name="Rectangle 151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pic>
        <p:nvPicPr>
          <p:cNvPr id="3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89" y="1907853"/>
            <a:ext cx="1246966" cy="44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Rectangle 332"/>
          <p:cNvSpPr/>
          <p:nvPr/>
        </p:nvSpPr>
        <p:spPr>
          <a:xfrm>
            <a:off x="1174312" y="2653704"/>
            <a:ext cx="21963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K</a:t>
            </a:r>
            <a:r>
              <a:rPr lang="en-US" altLang="ko-KR" sz="1200" b="1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afireas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Wind Parks 154MW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€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230m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2018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Mandated Lead Arranger</a:t>
            </a:r>
          </a:p>
        </p:txBody>
      </p:sp>
      <p:grpSp>
        <p:nvGrpSpPr>
          <p:cNvPr id="395" name="Group 116"/>
          <p:cNvGrpSpPr>
            <a:grpSpLocks/>
          </p:cNvGrpSpPr>
          <p:nvPr/>
        </p:nvGrpSpPr>
        <p:grpSpPr bwMode="auto">
          <a:xfrm>
            <a:off x="6339256" y="1772816"/>
            <a:ext cx="2265192" cy="1804382"/>
            <a:chOff x="145" y="885"/>
            <a:chExt cx="1000" cy="1134"/>
          </a:xfrm>
        </p:grpSpPr>
        <p:sp>
          <p:nvSpPr>
            <p:cNvPr id="396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97" name="Rectangle 117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98" name="Rectangle 118"/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399" name="Rectangle 119"/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400" name="Rectangle 120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1" name="Rectangle 121"/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2" name="Rectangle 122"/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3" name="Rectangle 123"/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4" name="Rectangle 124"/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5" name="Rectangle 126"/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406" name="Rectangle 127"/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7" name="Rectangle 128"/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8" name="Rectangle 129"/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09" name="Rectangle 130"/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10" name="Rectangle 132"/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11" name="Rectangle 133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412" name="Rectangle 135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413" name="Rectangle 138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414" name="Rectangle 151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sp>
        <p:nvSpPr>
          <p:cNvPr id="4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</a:p>
        </p:txBody>
      </p:sp>
      <p:grpSp>
        <p:nvGrpSpPr>
          <p:cNvPr id="204" name="Group 116"/>
          <p:cNvGrpSpPr>
            <a:grpSpLocks/>
          </p:cNvGrpSpPr>
          <p:nvPr/>
        </p:nvGrpSpPr>
        <p:grpSpPr bwMode="auto">
          <a:xfrm>
            <a:off x="3685058" y="1773586"/>
            <a:ext cx="2339392" cy="1821279"/>
            <a:chOff x="145" y="885"/>
            <a:chExt cx="1000" cy="1134"/>
          </a:xfrm>
        </p:grpSpPr>
        <p:sp>
          <p:nvSpPr>
            <p:cNvPr id="205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06" name="Rectangle 117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07" name="Rectangle 118"/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08" name="Rectangle 119"/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09" name="Rectangle 120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0" name="Rectangle 121"/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1" name="Rectangle 122"/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2" name="Rectangle 123"/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3" name="Rectangle 124"/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4" name="Rectangle 126"/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215" name="Rectangle 127"/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6" name="Rectangle 128"/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7" name="Rectangle 129"/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8" name="Rectangle 130"/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19" name="Rectangle 132"/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20" name="Rectangle 133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21" name="Rectangle 135"/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222" name="Rectangle 138"/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223" name="Rectangle 151"/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3771824" y="2573752"/>
            <a:ext cx="22268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Vermio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Wind Park 44 MW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€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52m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2018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Mandated Lead Arranger </a:t>
            </a:r>
          </a:p>
        </p:txBody>
      </p:sp>
      <p:pic>
        <p:nvPicPr>
          <p:cNvPr id="457" name="Picture 4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987" y="2006259"/>
            <a:ext cx="1644984" cy="270205"/>
          </a:xfrm>
          <a:prstGeom prst="rect">
            <a:avLst/>
          </a:prstGeom>
        </p:spPr>
      </p:pic>
      <p:pic>
        <p:nvPicPr>
          <p:cNvPr id="2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70" y="1898859"/>
            <a:ext cx="1126774" cy="47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Rectangle 229"/>
          <p:cNvSpPr/>
          <p:nvPr/>
        </p:nvSpPr>
        <p:spPr>
          <a:xfrm>
            <a:off x="6475297" y="2609980"/>
            <a:ext cx="21042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 err="1">
                <a:solidFill>
                  <a:srgbClr val="143B7B"/>
                </a:solidFill>
                <a:ea typeface="굴림" charset="-127"/>
                <a:cs typeface="Arial" pitchFamily="34" charset="0"/>
              </a:rPr>
              <a:t>Trikorfo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Wind Parks 19MW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€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30m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2018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Mandated Lead Arranger</a:t>
            </a:r>
          </a:p>
        </p:txBody>
      </p:sp>
      <p:grpSp>
        <p:nvGrpSpPr>
          <p:cNvPr id="139" name="Group 116">
            <a:extLst>
              <a:ext uri="{FF2B5EF4-FFF2-40B4-BE49-F238E27FC236}">
                <a16:creationId xmlns:a16="http://schemas.microsoft.com/office/drawing/2014/main" id="{156AD74A-94C4-460D-9FA3-4A95E4ABC089}"/>
              </a:ext>
            </a:extLst>
          </p:cNvPr>
          <p:cNvGrpSpPr>
            <a:grpSpLocks/>
          </p:cNvGrpSpPr>
          <p:nvPr/>
        </p:nvGrpSpPr>
        <p:grpSpPr bwMode="auto">
          <a:xfrm>
            <a:off x="1078245" y="3971493"/>
            <a:ext cx="2388516" cy="1886442"/>
            <a:chOff x="145" y="885"/>
            <a:chExt cx="1000" cy="1134"/>
          </a:xfrm>
        </p:grpSpPr>
        <p:sp>
          <p:nvSpPr>
            <p:cNvPr id="140" name="AutoShape 115">
              <a:extLst>
                <a:ext uri="{FF2B5EF4-FFF2-40B4-BE49-F238E27FC236}">
                  <a16:creationId xmlns:a16="http://schemas.microsoft.com/office/drawing/2014/main" id="{CF422BDD-74C0-4E41-999C-96AA9BE481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" y="885"/>
              <a:ext cx="95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141" name="Rectangle 117">
              <a:extLst>
                <a:ext uri="{FF2B5EF4-FFF2-40B4-BE49-F238E27FC236}">
                  <a16:creationId xmlns:a16="http://schemas.microsoft.com/office/drawing/2014/main" id="{F53B365D-BB59-4B41-BA9B-0BE8EEAA1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142" name="Rectangle 118">
              <a:extLst>
                <a:ext uri="{FF2B5EF4-FFF2-40B4-BE49-F238E27FC236}">
                  <a16:creationId xmlns:a16="http://schemas.microsoft.com/office/drawing/2014/main" id="{0B433CE3-E213-4684-BD8A-2E3F8959B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89"/>
              <a:ext cx="940" cy="65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F9B25600-F3AD-4D97-86B7-184888A1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890"/>
              <a:ext cx="383" cy="113"/>
            </a:xfrm>
            <a:prstGeom prst="rect">
              <a:avLst/>
            </a:prstGeom>
            <a:solidFill>
              <a:srgbClr val="4367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144" name="Rectangle 120">
              <a:extLst>
                <a:ext uri="{FF2B5EF4-FFF2-40B4-BE49-F238E27FC236}">
                  <a16:creationId xmlns:a16="http://schemas.microsoft.com/office/drawing/2014/main" id="{82897408-46FC-4B33-8AF1-54F348F68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45" name="Rectangle 121">
              <a:extLst>
                <a:ext uri="{FF2B5EF4-FFF2-40B4-BE49-F238E27FC236}">
                  <a16:creationId xmlns:a16="http://schemas.microsoft.com/office/drawing/2014/main" id="{64338369-FD4B-4EEA-BAA0-DD73814C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" y="933"/>
              <a:ext cx="30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RANSACTION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46" name="Rectangle 122">
              <a:extLst>
                <a:ext uri="{FF2B5EF4-FFF2-40B4-BE49-F238E27FC236}">
                  <a16:creationId xmlns:a16="http://schemas.microsoft.com/office/drawing/2014/main" id="{8C7BD4FE-3408-46CB-B390-30592E536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47" name="Rectangle 123">
              <a:extLst>
                <a:ext uri="{FF2B5EF4-FFF2-40B4-BE49-F238E27FC236}">
                  <a16:creationId xmlns:a16="http://schemas.microsoft.com/office/drawing/2014/main" id="{B343749D-A4AB-4A4D-A60E-DA34F81FA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963"/>
              <a:ext cx="2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DVISORY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48" name="Rectangle 124">
              <a:extLst>
                <a:ext uri="{FF2B5EF4-FFF2-40B4-BE49-F238E27FC236}">
                  <a16:creationId xmlns:a16="http://schemas.microsoft.com/office/drawing/2014/main" id="{F9AD7D34-BE01-49BF-A989-C06E37D5F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956"/>
              <a:ext cx="10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S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49" name="Rectangle 126">
              <a:extLst>
                <a:ext uri="{FF2B5EF4-FFF2-40B4-BE49-F238E27FC236}">
                  <a16:creationId xmlns:a16="http://schemas.microsoft.com/office/drawing/2014/main" id="{0EE57485-811A-46A7-AC97-426F945F9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" y="905"/>
              <a:ext cx="63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This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announcement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appears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as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a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matter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of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record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l-GR" sz="200" dirty="0" err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only</a:t>
              </a:r>
              <a:r>
                <a:rPr lang="el-GR" sz="2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.</a:t>
              </a:r>
              <a:endParaRPr lang="el-GR" sz="100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50" name="Rectangle 127">
              <a:extLst>
                <a:ext uri="{FF2B5EF4-FFF2-40B4-BE49-F238E27FC236}">
                  <a16:creationId xmlns:a16="http://schemas.microsoft.com/office/drawing/2014/main" id="{DA71BF84-B423-4F5E-BEF4-C2472B90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" y="1185"/>
              <a:ext cx="31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51" name="Rectangle 128">
              <a:extLst>
                <a:ext uri="{FF2B5EF4-FFF2-40B4-BE49-F238E27FC236}">
                  <a16:creationId xmlns:a16="http://schemas.microsoft.com/office/drawing/2014/main" id="{CAC78CB5-EA4B-41C6-9658-0D9E638FC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1185"/>
              <a:ext cx="3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700" b="1">
                  <a:solidFill>
                    <a:srgbClr val="000000"/>
                  </a:solidFill>
                  <a:latin typeface="+mn-lt"/>
                  <a:cs typeface="Arial" pitchFamily="34" charset="0"/>
                </a:rPr>
                <a:t>Aramco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52" name="Rectangle 129">
              <a:extLst>
                <a:ext uri="{FF2B5EF4-FFF2-40B4-BE49-F238E27FC236}">
                  <a16:creationId xmlns:a16="http://schemas.microsoft.com/office/drawing/2014/main" id="{A88C0556-1738-4311-8386-82D51547C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380"/>
              <a:ext cx="6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Joint Venture Funding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53" name="Rectangle 130">
              <a:extLst>
                <a:ext uri="{FF2B5EF4-FFF2-40B4-BE49-F238E27FC236}">
                  <a16:creationId xmlns:a16="http://schemas.microsoft.com/office/drawing/2014/main" id="{0A94CE37-9138-439B-817D-B9371CA19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" y="1459"/>
              <a:ext cx="33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5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US$9.8bn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54" name="Rectangle 132">
              <a:extLst>
                <a:ext uri="{FF2B5EF4-FFF2-40B4-BE49-F238E27FC236}">
                  <a16:creationId xmlns:a16="http://schemas.microsoft.com/office/drawing/2014/main" id="{DC0FD485-9A35-468F-A854-6018A73F6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12"/>
              <a:ext cx="38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Saudi Aramco.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55" name="Rectangle 133">
              <a:extLst>
                <a:ext uri="{FF2B5EF4-FFF2-40B4-BE49-F238E27FC236}">
                  <a16:creationId xmlns:a16="http://schemas.microsoft.com/office/drawing/2014/main" id="{984B16EE-1819-441F-9F74-E72E111B5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156" name="Rectangle 135">
              <a:extLst>
                <a:ext uri="{FF2B5EF4-FFF2-40B4-BE49-F238E27FC236}">
                  <a16:creationId xmlns:a16="http://schemas.microsoft.com/office/drawing/2014/main" id="{74AA7AFE-7649-4DA4-AE51-122D9134E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890"/>
              <a:ext cx="940" cy="1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  <p:sp>
          <p:nvSpPr>
            <p:cNvPr id="157" name="Rectangle 138">
              <a:extLst>
                <a:ext uri="{FF2B5EF4-FFF2-40B4-BE49-F238E27FC236}">
                  <a16:creationId xmlns:a16="http://schemas.microsoft.com/office/drawing/2014/main" id="{3104B21F-2E61-48A9-94B1-AB488AD8A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926"/>
              <a:ext cx="10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88900" indent="-88900" defTabSz="995363" eaLnBrk="0" hangingPunct="0">
                <a:buFontTx/>
                <a:buChar char="•"/>
              </a:pPr>
              <a:r>
                <a:rPr lang="el-GR" sz="30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T</a:t>
              </a:r>
              <a:endParaRPr lang="el-GR" sz="1000" i="1">
                <a:latin typeface="+mn-lt"/>
                <a:cs typeface="Arial" pitchFamily="34" charset="0"/>
              </a:endParaRPr>
            </a:p>
          </p:txBody>
        </p:sp>
        <p:sp>
          <p:nvSpPr>
            <p:cNvPr id="158" name="Rectangle 151">
              <a:extLst>
                <a:ext uri="{FF2B5EF4-FFF2-40B4-BE49-F238E27FC236}">
                  <a16:creationId xmlns:a16="http://schemas.microsoft.com/office/drawing/2014/main" id="{B6855B3C-B855-409A-A213-F968087E5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" y="887"/>
              <a:ext cx="946" cy="1125"/>
            </a:xfrm>
            <a:prstGeom prst="rect">
              <a:avLst/>
            </a:prstGeom>
            <a:noFill/>
            <a:ln w="7938" cap="rnd">
              <a:solidFill>
                <a:srgbClr val="4367C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  <a:cs typeface="Arial" pitchFamily="34" charset="0"/>
              </a:endParaRPr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FDEF4FA-4510-4D64-BBAE-F41379E86DAF}"/>
              </a:ext>
            </a:extLst>
          </p:cNvPr>
          <p:cNvSpPr/>
          <p:nvPr/>
        </p:nvSpPr>
        <p:spPr>
          <a:xfrm>
            <a:off x="1208949" y="4892823"/>
            <a:ext cx="21963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 Wind Parks Portfolio 60 MW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€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80m</a:t>
            </a: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l-GR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201</a:t>
            </a:r>
            <a:r>
              <a:rPr lang="en-US" altLang="ko-KR" sz="1200" b="1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7</a:t>
            </a:r>
            <a:endParaRPr lang="en-GB" altLang="ko-KR" sz="1200" b="1" kern="0" dirty="0">
              <a:solidFill>
                <a:srgbClr val="143B7B"/>
              </a:solidFill>
              <a:ea typeface="굴림" charset="-127"/>
              <a:cs typeface="Arial" pitchFamily="34" charset="0"/>
            </a:endParaRPr>
          </a:p>
          <a:p>
            <a:pPr algn="ctr" defTabSz="995363" eaLnBrk="0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15000"/>
              <a:defRPr/>
            </a:pPr>
            <a:r>
              <a:rPr lang="en-GB" altLang="ko-KR" sz="1200" kern="0" dirty="0">
                <a:solidFill>
                  <a:srgbClr val="143B7B"/>
                </a:solidFill>
                <a:ea typeface="굴림" charset="-127"/>
                <a:cs typeface="Arial" pitchFamily="34" charset="0"/>
              </a:rPr>
              <a:t>Mandated Lead Arranger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26EE9-59B2-47F0-9000-24EFA51ED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546" y="4056365"/>
            <a:ext cx="2113718" cy="647080"/>
          </a:xfrm>
          <a:prstGeom prst="rect">
            <a:avLst/>
          </a:prstGeom>
        </p:spPr>
      </p:pic>
      <p:sp>
        <p:nvSpPr>
          <p:cNvPr id="162" name="Rounded Rectangle 206">
            <a:extLst>
              <a:ext uri="{FF2B5EF4-FFF2-40B4-BE49-F238E27FC236}">
                <a16:creationId xmlns:a16="http://schemas.microsoft.com/office/drawing/2014/main" id="{BF8BD168-AB65-4A7C-9EEB-A4B004FB22DB}"/>
              </a:ext>
            </a:extLst>
          </p:cNvPr>
          <p:cNvSpPr/>
          <p:nvPr/>
        </p:nvSpPr>
        <p:spPr bwMode="auto">
          <a:xfrm>
            <a:off x="3727167" y="4021148"/>
            <a:ext cx="4929489" cy="613410"/>
          </a:xfrm>
          <a:prstGeom prst="roundRect">
            <a:avLst>
              <a:gd name="adj" fmla="val 12183"/>
            </a:avLst>
          </a:prstGeom>
          <a:ln w="127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marL="0" lvl="3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>
                <a:tab pos="177800" algn="l"/>
              </a:tabLst>
            </a:pPr>
            <a:r>
              <a:rPr lang="en-US" sz="1400" dirty="0">
                <a:solidFill>
                  <a:srgbClr val="000066"/>
                </a:solidFill>
                <a:cs typeface="Arial" panose="020B0604020202020204" pitchFamily="34" charset="0"/>
              </a:rPr>
              <a:t>Currently arranging new transactions of more than 200MW</a:t>
            </a: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sz="14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9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90931" y="-41133"/>
            <a:ext cx="7776864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  <a:buSzTx/>
              <a:defRPr/>
            </a:pPr>
            <a:r>
              <a:rPr lang="en-US" sz="2000" b="1" dirty="0">
                <a:latin typeface="Arial" charset="0"/>
                <a:ea typeface="MS PGothic" pitchFamily="34" charset="-128"/>
              </a:rPr>
              <a:t>Structural Funds and Project Finance</a:t>
            </a:r>
            <a:endParaRPr lang="el-GR" sz="20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294561" y="836712"/>
            <a:ext cx="4277439" cy="4381500"/>
          </a:xfrm>
          <a:prstGeom prst="roundRect">
            <a:avLst>
              <a:gd name="adj" fmla="val 12183"/>
            </a:avLst>
          </a:prstGeom>
          <a:ln w="127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marL="0" lvl="3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>
                <a:tab pos="177800" algn="l"/>
              </a:tabLst>
            </a:pPr>
            <a:r>
              <a:rPr lang="en-US" b="1" dirty="0">
                <a:solidFill>
                  <a:srgbClr val="000066"/>
                </a:solidFill>
                <a:cs typeface="Arial" panose="020B0604020202020204" pitchFamily="34" charset="0"/>
              </a:rPr>
              <a:t>Structural funds from EU could be proved an extremely useful tool in the context of financing infrastructure projects</a:t>
            </a: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dirty="0">
                <a:solidFill>
                  <a:srgbClr val="000066"/>
                </a:solidFill>
                <a:cs typeface="Arial" panose="020B0604020202020204" pitchFamily="34" charset="0"/>
              </a:rPr>
              <a:t>Bridge the financing gap</a:t>
            </a: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dirty="0">
                <a:solidFill>
                  <a:srgbClr val="000066"/>
                </a:solidFill>
                <a:cs typeface="Arial" panose="020B0604020202020204" pitchFamily="34" charset="0"/>
              </a:rPr>
              <a:t>Rationalization of user’s charge</a:t>
            </a: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dirty="0">
                <a:solidFill>
                  <a:srgbClr val="000066"/>
                </a:solidFill>
                <a:cs typeface="Arial" panose="020B0604020202020204" pitchFamily="34" charset="0"/>
              </a:rPr>
              <a:t>Enhance bankability</a:t>
            </a: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n-US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lvl="3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>
                <a:tab pos="177800" algn="l"/>
              </a:tabLst>
            </a:pPr>
            <a:r>
              <a:rPr lang="en-US" b="1" dirty="0">
                <a:solidFill>
                  <a:srgbClr val="000066"/>
                </a:solidFill>
                <a:cs typeface="Arial" panose="020B0604020202020204" pitchFamily="34" charset="0"/>
              </a:rPr>
              <a:t>Sectors:</a:t>
            </a: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dirty="0">
                <a:solidFill>
                  <a:srgbClr val="000066"/>
                </a:solidFill>
                <a:cs typeface="Arial" panose="020B0604020202020204" pitchFamily="34" charset="0"/>
              </a:rPr>
              <a:t>Transport: Toll Roads, Airports, Ports</a:t>
            </a:r>
          </a:p>
          <a:p>
            <a:pPr marL="171450" lvl="3" indent="-171450" defTabSz="7286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dirty="0">
                <a:solidFill>
                  <a:srgbClr val="000066"/>
                </a:solidFill>
                <a:cs typeface="Arial" panose="020B0604020202020204" pitchFamily="34" charset="0"/>
              </a:rPr>
              <a:t>PPP: Environmental projects, public accommodation</a:t>
            </a:r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433D0-F6D6-49AF-9492-A2AFF8F32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908720"/>
            <a:ext cx="4131068" cy="2520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04317-7F16-447B-B59E-A1A49B790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599630"/>
            <a:ext cx="4131068" cy="25202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4C91738-AFCE-4D23-AC72-3664A689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25" y="5445224"/>
            <a:ext cx="4131067" cy="789053"/>
          </a:xfrm>
          <a:prstGeom prst="rect">
            <a:avLst/>
          </a:prstGeom>
          <a:solidFill>
            <a:srgbClr val="003868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0" tIns="64800" rIns="0" bIns="0"/>
          <a:lstStyle/>
          <a:p>
            <a:pPr marL="85725" lvl="1" algn="l" defTabSz="728663">
              <a:spcBef>
                <a:spcPct val="20000"/>
              </a:spcBef>
              <a:buClr>
                <a:schemeClr val="tx2"/>
              </a:buClr>
              <a:buSzPct val="80000"/>
              <a:tabLst>
                <a:tab pos="361950" algn="l"/>
              </a:tabLst>
            </a:pPr>
            <a:r>
              <a:rPr lang="en-US" altLang="ja-JP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An  optimized combination of public and private funding</a:t>
            </a:r>
            <a:endParaRPr lang="el-GR" altLang="ja-JP" b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2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DBE0DAF4-104B-4338-A2E0-6BFE183056EC}"/>
              </a:ext>
            </a:extLst>
          </p:cNvPr>
          <p:cNvSpPr/>
          <p:nvPr/>
        </p:nvSpPr>
        <p:spPr>
          <a:xfrm>
            <a:off x="3635896" y="556315"/>
            <a:ext cx="1152122" cy="539918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90931" y="-41133"/>
            <a:ext cx="7776864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  <a:buSzTx/>
              <a:defRPr/>
            </a:pPr>
            <a:r>
              <a:rPr lang="en-US" sz="2000" b="1" dirty="0">
                <a:latin typeface="Arial" charset="0"/>
                <a:ea typeface="MS PGothic" pitchFamily="34" charset="-128"/>
              </a:rPr>
              <a:t>Contractual Arrangement</a:t>
            </a:r>
            <a:endParaRPr lang="el-GR" sz="20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910F85-326C-4BCE-8DB2-4AB433128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395683"/>
              </p:ext>
            </p:extLst>
          </p:nvPr>
        </p:nvGraphicFramePr>
        <p:xfrm>
          <a:off x="0" y="836712"/>
          <a:ext cx="8890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F29180-4573-47EB-BD9F-DD98AA5C4621}"/>
              </a:ext>
            </a:extLst>
          </p:cNvPr>
          <p:cNvSpPr txBox="1"/>
          <p:nvPr/>
        </p:nvSpPr>
        <p:spPr>
          <a:xfrm>
            <a:off x="3046940" y="4149080"/>
            <a:ext cx="226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Interface Agreement</a:t>
            </a:r>
            <a:endParaRPr lang="el-GR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5B6C1-6633-4036-A036-9BD30235EF70}"/>
              </a:ext>
            </a:extLst>
          </p:cNvPr>
          <p:cNvSpPr txBox="1"/>
          <p:nvPr/>
        </p:nvSpPr>
        <p:spPr>
          <a:xfrm>
            <a:off x="4860032" y="205213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Independent Engineer</a:t>
            </a:r>
            <a:endParaRPr lang="el-GR" sz="16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68C28-66F8-4678-8F5D-C518F86E7D9E}"/>
              </a:ext>
            </a:extLst>
          </p:cNvPr>
          <p:cNvSpPr txBox="1"/>
          <p:nvPr/>
        </p:nvSpPr>
        <p:spPr>
          <a:xfrm>
            <a:off x="3707904" y="657415"/>
            <a:ext cx="208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EU Funds</a:t>
            </a:r>
            <a:endParaRPr lang="el-GR" sz="1600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A881AA-3E5D-44E5-883B-9ED969B1EC46}"/>
              </a:ext>
            </a:extLst>
          </p:cNvPr>
          <p:cNvCxnSpPr/>
          <p:nvPr/>
        </p:nvCxnSpPr>
        <p:spPr>
          <a:xfrm flipH="1">
            <a:off x="2986064" y="4333746"/>
            <a:ext cx="217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DE683E-578E-4FC3-95FF-78980EAFF98D}"/>
              </a:ext>
            </a:extLst>
          </p:cNvPr>
          <p:cNvCxnSpPr>
            <a:cxnSpLocks/>
          </p:cNvCxnSpPr>
          <p:nvPr/>
        </p:nvCxnSpPr>
        <p:spPr>
          <a:xfrm flipV="1">
            <a:off x="5076056" y="4221088"/>
            <a:ext cx="289794" cy="11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DDD10A-1B22-4155-B0BC-19E99BFADD71}"/>
              </a:ext>
            </a:extLst>
          </p:cNvPr>
          <p:cNvCxnSpPr/>
          <p:nvPr/>
        </p:nvCxnSpPr>
        <p:spPr>
          <a:xfrm>
            <a:off x="4283968" y="1052736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316C8B-194F-4038-8333-5CF5BD27436C}"/>
              </a:ext>
            </a:extLst>
          </p:cNvPr>
          <p:cNvCxnSpPr/>
          <p:nvPr/>
        </p:nvCxnSpPr>
        <p:spPr>
          <a:xfrm flipH="1" flipV="1">
            <a:off x="4445000" y="1988840"/>
            <a:ext cx="307900" cy="2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3F49AB-B065-41C4-82CB-3F57CE817108}"/>
              </a:ext>
            </a:extLst>
          </p:cNvPr>
          <p:cNvCxnSpPr/>
          <p:nvPr/>
        </p:nvCxnSpPr>
        <p:spPr>
          <a:xfrm flipH="1">
            <a:off x="4860032" y="2708920"/>
            <a:ext cx="216024" cy="21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C35F57-6971-42B2-B9DC-96E658DFB3DC}"/>
              </a:ext>
            </a:extLst>
          </p:cNvPr>
          <p:cNvCxnSpPr/>
          <p:nvPr/>
        </p:nvCxnSpPr>
        <p:spPr>
          <a:xfrm flipV="1">
            <a:off x="5940152" y="2385748"/>
            <a:ext cx="360040" cy="7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6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  <a:endParaRPr lang="el-GR" sz="1000" b="1" i="1" u="sng" dirty="0">
              <a:solidFill>
                <a:srgbClr val="00FF00"/>
              </a:solidFill>
              <a:latin typeface="Arial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177412" y="-50340"/>
            <a:ext cx="7776864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  <a:buSzTx/>
              <a:defRPr/>
            </a:pPr>
            <a:r>
              <a:rPr lang="en-US" sz="2000" b="1" dirty="0" err="1">
                <a:latin typeface="Arial" charset="0"/>
                <a:ea typeface="MS PGothic" pitchFamily="34" charset="-128"/>
              </a:rPr>
              <a:t>Multiproject</a:t>
            </a:r>
            <a:r>
              <a:rPr lang="en-US" sz="2000" b="1" dirty="0">
                <a:latin typeface="Arial" charset="0"/>
                <a:ea typeface="MS PGothic" pitchFamily="34" charset="-128"/>
              </a:rPr>
              <a:t> and Bankability</a:t>
            </a:r>
            <a:endParaRPr lang="el-GR" sz="2000" b="1" dirty="0">
              <a:latin typeface="Arial" charset="0"/>
              <a:ea typeface="MS PGothic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3C02E-41F8-4BC8-BE0B-773F6ED27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12" y="764703"/>
            <a:ext cx="5618724" cy="5342869"/>
          </a:xfrm>
          <a:prstGeom prst="rect">
            <a:avLst/>
          </a:prstGeom>
        </p:spPr>
      </p:pic>
      <p:sp>
        <p:nvSpPr>
          <p:cNvPr id="59" name="Rounded Rectangle 13">
            <a:extLst>
              <a:ext uri="{FF2B5EF4-FFF2-40B4-BE49-F238E27FC236}">
                <a16:creationId xmlns:a16="http://schemas.microsoft.com/office/drawing/2014/main" id="{DFFF5C01-701B-4835-927F-DAB64B3C0A62}"/>
              </a:ext>
            </a:extLst>
          </p:cNvPr>
          <p:cNvSpPr>
            <a:spLocks/>
          </p:cNvSpPr>
          <p:nvPr/>
        </p:nvSpPr>
        <p:spPr>
          <a:xfrm>
            <a:off x="5796136" y="764703"/>
            <a:ext cx="3014588" cy="1541320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4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mutli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project ambitious program of high standard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complex construction motorway network</a:t>
            </a: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Estimated Capex: </a:t>
            </a:r>
            <a:r>
              <a:rPr lang="el-G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7bn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Parallel processes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13">
            <a:extLst>
              <a:ext uri="{FF2B5EF4-FFF2-40B4-BE49-F238E27FC236}">
                <a16:creationId xmlns:a16="http://schemas.microsoft.com/office/drawing/2014/main" id="{8F919D6C-608B-438D-9330-757921EFE1FD}"/>
              </a:ext>
            </a:extLst>
          </p:cNvPr>
          <p:cNvSpPr>
            <a:spLocks/>
          </p:cNvSpPr>
          <p:nvPr/>
        </p:nvSpPr>
        <p:spPr>
          <a:xfrm>
            <a:off x="5796136" y="2488878"/>
            <a:ext cx="3014588" cy="1804217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2bn EU grant package was put in place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Increased liquidity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Enhanced bankability</a:t>
            </a:r>
          </a:p>
          <a:p>
            <a:pPr marL="633413" lvl="2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25 banks (c. </a:t>
            </a:r>
            <a:r>
              <a:rPr lang="el-G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bn long term senior debt arrangement)</a:t>
            </a:r>
          </a:p>
          <a:p>
            <a:pPr marL="633413" lvl="2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8 sponsors </a:t>
            </a: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13">
            <a:extLst>
              <a:ext uri="{FF2B5EF4-FFF2-40B4-BE49-F238E27FC236}">
                <a16:creationId xmlns:a16="http://schemas.microsoft.com/office/drawing/2014/main" id="{AC0F2256-B875-474B-AEA1-DC9E09ECBA0B}"/>
              </a:ext>
            </a:extLst>
          </p:cNvPr>
          <p:cNvSpPr>
            <a:spLocks/>
          </p:cNvSpPr>
          <p:nvPr/>
        </p:nvSpPr>
        <p:spPr>
          <a:xfrm>
            <a:off x="5796136" y="4433095"/>
            <a:ext cx="3014588" cy="1228153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Alpha Bank is a key player in these transactions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underwriting a significant part of senior debt.</a:t>
            </a:r>
          </a:p>
        </p:txBody>
      </p:sp>
    </p:spTree>
    <p:extLst>
      <p:ext uri="{BB962C8B-B14F-4D97-AF65-F5344CB8AC3E}">
        <p14:creationId xmlns:p14="http://schemas.microsoft.com/office/powerpoint/2010/main" val="53294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  <a:endParaRPr lang="el-GR" sz="1000" b="1" i="1" u="sng" dirty="0">
              <a:solidFill>
                <a:srgbClr val="00FF00"/>
              </a:solidFill>
              <a:latin typeface="Arial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177412" y="-50340"/>
            <a:ext cx="7776864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  <a:buSzTx/>
              <a:defRPr/>
            </a:pPr>
            <a:r>
              <a:rPr lang="en-US" sz="2000" b="1" dirty="0" err="1">
                <a:latin typeface="Arial" charset="0"/>
                <a:ea typeface="MS PGothic" pitchFamily="34" charset="-128"/>
              </a:rPr>
              <a:t>Multiproject</a:t>
            </a:r>
            <a:r>
              <a:rPr lang="en-US" sz="2000" b="1" dirty="0">
                <a:latin typeface="Arial" charset="0"/>
                <a:ea typeface="MS PGothic" pitchFamily="34" charset="-128"/>
              </a:rPr>
              <a:t> and Bankability revisited</a:t>
            </a:r>
            <a:endParaRPr lang="el-GR" sz="20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59" name="Rounded Rectangle 13">
            <a:extLst>
              <a:ext uri="{FF2B5EF4-FFF2-40B4-BE49-F238E27FC236}">
                <a16:creationId xmlns:a16="http://schemas.microsoft.com/office/drawing/2014/main" id="{DFFF5C01-701B-4835-927F-DAB64B3C0A62}"/>
              </a:ext>
            </a:extLst>
          </p:cNvPr>
          <p:cNvSpPr>
            <a:spLocks/>
          </p:cNvSpPr>
          <p:nvPr/>
        </p:nvSpPr>
        <p:spPr>
          <a:xfrm>
            <a:off x="5796136" y="764703"/>
            <a:ext cx="3014588" cy="1541320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Financial crisis completely destroyed the envisaged financial structures and projects went to standstill 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Traffic dropped by 50%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13">
            <a:extLst>
              <a:ext uri="{FF2B5EF4-FFF2-40B4-BE49-F238E27FC236}">
                <a16:creationId xmlns:a16="http://schemas.microsoft.com/office/drawing/2014/main" id="{8F919D6C-608B-438D-9330-757921EFE1FD}"/>
              </a:ext>
            </a:extLst>
          </p:cNvPr>
          <p:cNvSpPr>
            <a:spLocks/>
          </p:cNvSpPr>
          <p:nvPr/>
        </p:nvSpPr>
        <p:spPr>
          <a:xfrm>
            <a:off x="5796136" y="2488879"/>
            <a:ext cx="3014588" cy="1317683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 additional 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bn EU grant package was put in place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Senior Debt was reduced to </a:t>
            </a:r>
            <a:r>
              <a:rPr lang="el-G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2.5bn</a:t>
            </a: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Projects completed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E2D9E-473A-40F7-A1E2-FFCA00463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764703"/>
            <a:ext cx="5453112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99079"/>
            <a:ext cx="8890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l-GR" sz="1000" b="1" i="1" u="sng">
                <a:solidFill>
                  <a:srgbClr val="00FF00"/>
                </a:solidFill>
                <a:latin typeface="Arial"/>
              </a:rPr>
              <a:t>   </a:t>
            </a:r>
            <a:endParaRPr lang="el-GR" sz="1000" b="1" i="1" u="sng" dirty="0">
              <a:solidFill>
                <a:srgbClr val="00FF00"/>
              </a:solidFill>
              <a:latin typeface="Arial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4E1369A-28F7-4E66-A912-5D1E59B40728}"/>
              </a:ext>
            </a:extLst>
          </p:cNvPr>
          <p:cNvSpPr txBox="1">
            <a:spLocks/>
          </p:cNvSpPr>
          <p:nvPr/>
        </p:nvSpPr>
        <p:spPr>
          <a:xfrm>
            <a:off x="194472" y="153256"/>
            <a:ext cx="7638849" cy="43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Olympia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Odos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Toll Road</a:t>
            </a: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96D6A8CC-F076-4154-A4DD-E440849C4D06}"/>
              </a:ext>
            </a:extLst>
          </p:cNvPr>
          <p:cNvSpPr>
            <a:spLocks/>
          </p:cNvSpPr>
          <p:nvPr/>
        </p:nvSpPr>
        <p:spPr>
          <a:xfrm>
            <a:off x="206603" y="955792"/>
            <a:ext cx="3450998" cy="4112215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Landmark toll road transaction project in Greece, connecting Athens with Southwestern and Northwestern (through Rio bridge) Greece;</a:t>
            </a:r>
          </a:p>
          <a:p>
            <a:pPr marL="176213" lvl="1" indent="-176213" algn="just">
              <a:lnSpc>
                <a:spcPts val="1000"/>
              </a:lnSpc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road network with one of the higher fatal accident rates in EU, was reduced by more than 95%;</a:t>
            </a:r>
          </a:p>
          <a:p>
            <a:pPr marL="176213" lvl="1" indent="-176213" algn="just">
              <a:lnSpc>
                <a:spcPts val="1000"/>
              </a:lnSpc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consortium led by Vinci and </a:t>
            </a:r>
            <a:r>
              <a:rPr lang="en-US" sz="14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Aktor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constructed a state of the art 200km road with significant tunneling works in order to </a:t>
            </a:r>
            <a:r>
              <a:rPr lang="en-US" sz="14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minimise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environmental impact;</a:t>
            </a:r>
          </a:p>
          <a:p>
            <a:pPr marL="0" lvl="1" algn="just">
              <a:lnSpc>
                <a:spcPts val="1000"/>
              </a:lnSpc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Financing:</a:t>
            </a:r>
          </a:p>
          <a:p>
            <a:pPr marL="266700" lvl="2" indent="-85725" algn="l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Cost: 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2bn</a:t>
            </a:r>
            <a:endParaRPr lang="el-GR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85725" algn="l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Senior Bank Debt: 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€675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pPr marL="266700" lvl="2" indent="-85725" algn="l">
              <a:buFont typeface="Symbol" pitchFamily="18" charset="2"/>
              <a:buChar char=""/>
              <a:tabLst>
                <a:tab pos="176213" algn="l"/>
                <a:tab pos="360363" algn="l"/>
              </a:tabLst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Alpha’ Loan participation: 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99m (plus 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65m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 IRS derivatives</a:t>
            </a:r>
            <a:r>
              <a:rPr lang="el-GR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6213" lvl="1" indent="-176213" algn="l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endPara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A4315-8F45-499E-ACBA-5BA4C2725A01}"/>
              </a:ext>
            </a:extLst>
          </p:cNvPr>
          <p:cNvSpPr/>
          <p:nvPr/>
        </p:nvSpPr>
        <p:spPr>
          <a:xfrm>
            <a:off x="205262" y="620688"/>
            <a:ext cx="8732135" cy="246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>
              <a:spcAft>
                <a:spcPts val="600"/>
              </a:spcAft>
              <a:tabLst>
                <a:tab pos="176213" algn="l"/>
                <a:tab pos="36036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Mandated Lead Arranger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F99BA6-5C79-43EC-A13C-2136DE41B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60" y="5349861"/>
            <a:ext cx="1066800" cy="821798"/>
          </a:xfrm>
          <a:prstGeom prst="rect">
            <a:avLst/>
          </a:prstGeom>
          <a:solidFill>
            <a:srgbClr val="ACAEB3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0" tIns="64800" rIns="0" bIns="0"/>
          <a:lstStyle/>
          <a:p>
            <a:pPr marL="85725" lvl="1" algn="l" defTabSz="728663">
              <a:spcBef>
                <a:spcPct val="20000"/>
              </a:spcBef>
              <a:buClr>
                <a:schemeClr val="tx2"/>
              </a:buClr>
              <a:buSzPct val="80000"/>
              <a:tabLst>
                <a:tab pos="361950" algn="l"/>
              </a:tabLst>
            </a:pPr>
            <a:r>
              <a:rPr lang="en-US" altLang="ja-JP" sz="150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EU Funds</a:t>
            </a:r>
            <a:endParaRPr lang="el-GR" altLang="ja-JP" sz="1500" b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1C79D999-F1EB-4095-AED2-66ED58F08461}"/>
              </a:ext>
            </a:extLst>
          </p:cNvPr>
          <p:cNvSpPr>
            <a:spLocks/>
          </p:cNvSpPr>
          <p:nvPr/>
        </p:nvSpPr>
        <p:spPr>
          <a:xfrm>
            <a:off x="1243560" y="5358063"/>
            <a:ext cx="2248301" cy="869839"/>
          </a:xfrm>
          <a:prstGeom prst="roundRect">
            <a:avLst>
              <a:gd name="adj" fmla="val 4868"/>
            </a:avLst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/>
          <a:lstStyle/>
          <a:p>
            <a:pPr marL="176213" lvl="1" indent="-176213" algn="just">
              <a:buFont typeface="Arial" pitchFamily="34" charset="0"/>
              <a:buChar char="•"/>
              <a:tabLst>
                <a:tab pos="176213" algn="l"/>
                <a:tab pos="360363" algn="l"/>
              </a:tabLst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Originally set at </a:t>
            </a:r>
            <a:r>
              <a:rPr lang="el-G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600m, was increased to </a:t>
            </a:r>
            <a:r>
              <a:rPr lang="el-G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850m post restructuring</a:t>
            </a:r>
          </a:p>
        </p:txBody>
      </p:sp>
      <p:pic>
        <p:nvPicPr>
          <p:cNvPr id="24" name="Picture 23" descr="Olympia_Odos_English_1.jpg">
            <a:extLst>
              <a:ext uri="{FF2B5EF4-FFF2-40B4-BE49-F238E27FC236}">
                <a16:creationId xmlns:a16="http://schemas.microsoft.com/office/drawing/2014/main" id="{3F0F9F14-99F0-4AD1-90A2-0D28BB869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025" y="1072361"/>
            <a:ext cx="5143372" cy="3094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27FC73-2E04-42C0-813E-0C0C5F0FE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025" y="4372512"/>
            <a:ext cx="5163379" cy="18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3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  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D1D1700681F4797F3D7DB6D48B944" ma:contentTypeVersion="0" ma:contentTypeDescription="Create a new document." ma:contentTypeScope="" ma:versionID="3e0488ff0df938971b46d6553e821e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85d8ddd1-f1ac-4a03-b921-f3707584cd99">
  <element uid="9b837078-1873-43a7-b123-90c6457d5a93" value=""/>
  <element uid="3316aa8e-0f94-416d-861a-3773e8d4f850" value=""/>
</sisl>
</file>

<file path=customXml/itemProps1.xml><?xml version="1.0" encoding="utf-8"?>
<ds:datastoreItem xmlns:ds="http://schemas.openxmlformats.org/officeDocument/2006/customXml" ds:itemID="{6AD12CF6-3936-4279-B997-355F3E65E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BD8E43-1D78-4FBF-BF8F-EC34B5C95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233AF4-1D88-43F0-BBD3-CAB49220A79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1823E93-D15F-4DAF-896B-4BB7F1232C0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9526</TotalTime>
  <Words>1136</Words>
  <Application>Microsoft Office PowerPoint</Application>
  <PresentationFormat>On-screen Show (4:3)</PresentationFormat>
  <Paragraphs>276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굴림</vt:lpstr>
      <vt:lpstr>ＭＳ Ｐゴシック</vt:lpstr>
      <vt:lpstr>ＭＳ Ｐゴシック</vt:lpstr>
      <vt:lpstr>游ゴシック</vt:lpstr>
      <vt:lpstr>Arial</vt:lpstr>
      <vt:lpstr>Calibri</vt:lpstr>
      <vt:lpstr>Calibri Light</vt:lpstr>
      <vt:lpstr>Mangal</vt:lpstr>
      <vt:lpstr>Symbol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Alpha 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Alpha Bank</dc:creator>
  <cp:lastModifiedBy>Nikolaos Nezeritis</cp:lastModifiedBy>
  <cp:revision>614</cp:revision>
  <cp:lastPrinted>2018-02-28T09:51:12Z</cp:lastPrinted>
  <dcterms:created xsi:type="dcterms:W3CDTF">2017-10-20T06:46:08Z</dcterms:created>
  <dcterms:modified xsi:type="dcterms:W3CDTF">2018-06-12T05:06:50Z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0x010100F58D1D1700681F4797F3D7DB6D48B944</vt:lpwstr>
  </property>
  <property fmtid="{D5CDD505-2E9C-101B-9397-08002B2CF9AE}" pid="3" name="docIndexRef">
    <vt:lpwstr>87c99786-de0a-47c9-a741-8faae0a165be</vt:lpwstr>
  </property>
  <property fmtid="{D5CDD505-2E9C-101B-9397-08002B2CF9AE}" pid="4" name="bjSaver">
    <vt:lpwstr>jpQzOgO4Hen9dTS8lkphiW4fTGxAhDNy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policy="85d8ddd1-f1ac-4a03-b921-f3707584cd99" xmlns="http://www.boldonjames.com/2008/01/sie/i</vt:lpwstr>
  </property>
  <property fmtid="{D5CDD505-2E9C-101B-9397-08002B2CF9AE}" pid="6" name="bjDocumentLabelXML-0">
    <vt:lpwstr>nternal/label"&gt;&lt;element uid="9b837078-1873-43a7-b123-90c6457d5a93" value="" /&gt;&lt;element uid="3316aa8e-0f94-416d-861a-3773e8d4f850" value="" /&gt;&lt;/sisl&gt;</vt:lpwstr>
  </property>
  <property fmtid="{D5CDD505-2E9C-101B-9397-08002B2CF9AE}" pid="7" name="bjDocumentSecurityLabel">
    <vt:lpwstr>ΔΗΜΟΣΙΟ (PUBLIC) </vt:lpwstr>
  </property>
</Properties>
</file>