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97" r:id="rId2"/>
    <p:sldId id="474" r:id="rId3"/>
    <p:sldId id="395" r:id="rId4"/>
    <p:sldId id="400" r:id="rId5"/>
    <p:sldId id="476" r:id="rId6"/>
    <p:sldId id="458" r:id="rId7"/>
    <p:sldId id="460" r:id="rId8"/>
    <p:sldId id="473" r:id="rId9"/>
  </p:sldIdLst>
  <p:sldSz cx="9906000" cy="6858000" type="A4"/>
  <p:notesSz cx="6735763" cy="9866313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orient="horz" pos="663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  <p15:guide id="4" orient="horz" pos="3873">
          <p15:clr>
            <a:srgbClr val="A4A3A4"/>
          </p15:clr>
        </p15:guide>
        <p15:guide id="5" pos="4776" userDrawn="1">
          <p15:clr>
            <a:srgbClr val="A4A3A4"/>
          </p15:clr>
        </p15:guide>
        <p15:guide id="6" pos="5932" userDrawn="1">
          <p15:clr>
            <a:srgbClr val="A4A3A4"/>
          </p15:clr>
        </p15:guide>
        <p15:guide id="7" orient="horz" pos="1117" userDrawn="1">
          <p15:clr>
            <a:srgbClr val="A4A3A4"/>
          </p15:clr>
        </p15:guide>
        <p15:guide id="8" orient="horz" pos="1184">
          <p15:clr>
            <a:srgbClr val="A4A3A4"/>
          </p15:clr>
        </p15:guide>
        <p15:guide id="9" pos="284">
          <p15:clr>
            <a:srgbClr val="A4A3A4"/>
          </p15:clr>
        </p15:guide>
        <p15:guide id="10" pos="5956">
          <p15:clr>
            <a:srgbClr val="A4A3A4"/>
          </p15:clr>
        </p15:guide>
        <p15:guide id="11" orient="horz" pos="10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rbl Gerald" initials="Ke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FE78"/>
    <a:srgbClr val="D9D9D9"/>
    <a:srgbClr val="005233"/>
    <a:srgbClr val="008653"/>
    <a:srgbClr val="FCE4DC"/>
    <a:srgbClr val="B0B1B3"/>
    <a:srgbClr val="E48430"/>
    <a:srgbClr val="5E8A2F"/>
    <a:srgbClr val="878787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3913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426" y="62"/>
      </p:cViewPr>
      <p:guideLst>
        <p:guide orient="horz" pos="4088"/>
        <p:guide orient="horz" pos="663"/>
        <p:guide orient="horz" pos="278"/>
        <p:guide orient="horz" pos="3873"/>
        <p:guide pos="4776"/>
        <p:guide pos="5932"/>
        <p:guide orient="horz" pos="1117"/>
        <p:guide orient="horz" pos="1184"/>
        <p:guide pos="284"/>
        <p:guide pos="5956"/>
        <p:guide orient="horz" pos="10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2" d="100"/>
          <a:sy n="92" d="100"/>
        </p:scale>
        <p:origin x="3684" y="78"/>
      </p:cViewPr>
      <p:guideLst>
        <p:guide orient="horz" pos="3108"/>
        <p:guide pos="212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210" cy="494877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6003" y="0"/>
            <a:ext cx="2918210" cy="494877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r">
              <a:defRPr sz="1200"/>
            </a:lvl1pPr>
          </a:lstStyle>
          <a:p>
            <a:fld id="{EDC803A9-6A1C-41BF-ADBB-09E8537D150F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437"/>
            <a:ext cx="2918210" cy="494876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6003" y="9371437"/>
            <a:ext cx="2918210" cy="494876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r">
              <a:defRPr sz="1200"/>
            </a:lvl1pPr>
          </a:lstStyle>
          <a:p>
            <a:fld id="{34B58DC0-2B2E-4737-B7CE-BDDA106704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4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r">
              <a:defRPr sz="1300"/>
            </a:lvl1pPr>
          </a:lstStyle>
          <a:p>
            <a:fld id="{D416FB07-7EA2-4977-AA8F-9F3A261103E5}" type="datetimeFigureOut">
              <a:rPr lang="en-GB" smtClean="0"/>
              <a:pPr/>
              <a:t>10/06/2018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9" rIns="94857" bIns="47429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7" tIns="47429" rIns="94857" bIns="47429" rtlCol="0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r">
              <a:defRPr sz="1300"/>
            </a:lvl1pPr>
          </a:lstStyle>
          <a:p>
            <a:fld id="{892B63B7-61B4-4839-9531-878321E0A46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24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63B7-61B4-4839-9531-878321E0A46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86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63B7-61B4-4839-9531-878321E0A46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85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63B7-61B4-4839-9531-878321E0A46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52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jp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7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Inhaltsplatzhalter 2"/>
          <p:cNvSpPr txBox="1">
            <a:spLocks/>
          </p:cNvSpPr>
          <p:nvPr userDrawn="1"/>
        </p:nvSpPr>
        <p:spPr>
          <a:xfrm>
            <a:off x="446635" y="6631812"/>
            <a:ext cx="908902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000" spc="60" noProof="0" dirty="0">
                <a:solidFill>
                  <a:srgbClr val="9FA1A4"/>
                </a:solidFill>
              </a:rPr>
              <a:t>Albania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Austria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Bulgaria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Croatia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Czech Republic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Hungary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Poland</a:t>
            </a:r>
            <a:r>
              <a:rPr lang="en-US" sz="106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6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Romania</a:t>
            </a:r>
            <a:r>
              <a:rPr lang="en-US" sz="106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Serbia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6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Slovakia</a:t>
            </a:r>
            <a:r>
              <a:rPr lang="en-US" sz="106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6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Slovenia</a:t>
            </a:r>
          </a:p>
        </p:txBody>
      </p:sp>
      <p:sp>
        <p:nvSpPr>
          <p:cNvPr id="20" name="Titel 1"/>
          <p:cNvSpPr>
            <a:spLocks noGrp="1"/>
          </p:cNvSpPr>
          <p:nvPr>
            <p:ph type="ctrTitle" hasCustomPrompt="1"/>
          </p:nvPr>
        </p:nvSpPr>
        <p:spPr>
          <a:xfrm>
            <a:off x="668338" y="1299696"/>
            <a:ext cx="8420100" cy="369332"/>
          </a:xfrm>
        </p:spPr>
        <p:txBody>
          <a:bodyPr anchor="b"/>
          <a:lstStyle>
            <a:lvl1pPr algn="l">
              <a:defRPr sz="2400" b="1">
                <a:solidFill>
                  <a:srgbClr val="58595B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2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8338" y="1748624"/>
            <a:ext cx="6934200" cy="24622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1600" b="0" kern="1200" baseline="0" dirty="0">
                <a:solidFill>
                  <a:srgbClr val="5E8A2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Lecturer</a:t>
            </a:r>
          </a:p>
        </p:txBody>
      </p:sp>
      <p:sp>
        <p:nvSpPr>
          <p:cNvPr id="22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668338" y="2286620"/>
            <a:ext cx="2538413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Place, Date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36" y="336761"/>
            <a:ext cx="1224000" cy="10251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3122922"/>
            <a:ext cx="9906000" cy="33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E2BCF22A-5E8C-4B2F-8CEC-D31B789CDA1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57607" y="2303677"/>
            <a:ext cx="4032250" cy="310854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 b="1">
                <a:solidFill>
                  <a:srgbClr val="9FA1A4"/>
                </a:solidFill>
              </a:defRPr>
            </a:lvl1pPr>
          </a:lstStyle>
          <a:p>
            <a:pPr lvl="0"/>
            <a:r>
              <a:rPr lang="en-US" noProof="0" dirty="0"/>
              <a:t>Headline 1</a:t>
            </a:r>
          </a:p>
          <a:p>
            <a:pPr lvl="0"/>
            <a:r>
              <a:rPr lang="en-US" noProof="0" dirty="0"/>
              <a:t>Headline 2</a:t>
            </a:r>
          </a:p>
          <a:p>
            <a:pPr lvl="0"/>
            <a:r>
              <a:rPr lang="en-US" noProof="0" dirty="0"/>
              <a:t>Headline 3</a:t>
            </a:r>
          </a:p>
          <a:p>
            <a:pPr lvl="0"/>
            <a:r>
              <a:rPr lang="en-US" noProof="0" dirty="0"/>
              <a:t>Headline 4</a:t>
            </a:r>
          </a:p>
          <a:p>
            <a:pPr lvl="0"/>
            <a:r>
              <a:rPr lang="en-US" noProof="0" dirty="0"/>
              <a:t>Headline 5</a:t>
            </a:r>
          </a:p>
          <a:p>
            <a:pPr lvl="0"/>
            <a:r>
              <a:rPr lang="en-US" noProof="0" dirty="0"/>
              <a:t>Headline 6</a:t>
            </a:r>
          </a:p>
          <a:p>
            <a:pPr lvl="0"/>
            <a:r>
              <a:rPr lang="en-US" noProof="0" dirty="0"/>
              <a:t>Headline 7</a:t>
            </a:r>
          </a:p>
          <a:p>
            <a:pPr lvl="0"/>
            <a:r>
              <a:rPr lang="en-US" noProof="0" dirty="0"/>
              <a:t>Headline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2437" y="775894"/>
            <a:ext cx="72425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27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1508663"/>
            <a:ext cx="9001125" cy="215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453599" y="1879200"/>
            <a:ext cx="9000000" cy="7232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1663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75768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62282"/>
            <a:ext cx="9906000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200" y="4823012"/>
            <a:ext cx="9001126" cy="430887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447675" indent="0">
              <a:defRPr lang="de-AT" sz="2800" b="0" dirty="0"/>
            </a:lvl1pPr>
          </a:lstStyle>
          <a:p>
            <a:pPr lvl="0"/>
            <a:r>
              <a:rPr lang="en-US" noProof="0" dirty="0"/>
              <a:t>Heading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1564929"/>
            <a:ext cx="9906000" cy="0"/>
          </a:xfrm>
          <a:prstGeom prst="line">
            <a:avLst/>
          </a:prstGeom>
          <a:ln w="38100">
            <a:solidFill>
              <a:srgbClr val="005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0" y="4521593"/>
            <a:ext cx="9906000" cy="0"/>
          </a:xfrm>
          <a:prstGeom prst="line">
            <a:avLst/>
          </a:prstGeom>
          <a:ln w="38100">
            <a:solidFill>
              <a:srgbClr val="005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E2BCF22A-5E8C-4B2F-8CEC-D31B789CDA1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93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99775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/>
          <p:cNvSpPr>
            <a:spLocks noGrp="1"/>
          </p:cNvSpPr>
          <p:nvPr>
            <p:ph type="pic" sz="quarter" idx="18" hasCustomPrompt="1"/>
          </p:nvPr>
        </p:nvSpPr>
        <p:spPr>
          <a:xfrm>
            <a:off x="446400" y="1692000"/>
            <a:ext cx="1580400" cy="12708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46400" y="3128293"/>
            <a:ext cx="2666077" cy="215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400" b="1" kern="1200" dirty="0" smtClean="0">
                <a:solidFill>
                  <a:srgbClr val="00523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446400" y="3371264"/>
            <a:ext cx="2666077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200" kern="1200" baseline="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200" noProof="0" dirty="0">
                <a:solidFill>
                  <a:srgbClr val="58595B"/>
                </a:solidFill>
                <a:cs typeface="+mn-cs"/>
              </a:rPr>
              <a:t>Tax</a:t>
            </a:r>
            <a:r>
              <a:rPr lang="de-DE" sz="1200" dirty="0">
                <a:solidFill>
                  <a:srgbClr val="58595B"/>
                </a:solidFill>
                <a:cs typeface="+mn-cs"/>
              </a:rPr>
              <a:t> </a:t>
            </a:r>
            <a:r>
              <a:rPr lang="en-US" sz="1200" noProof="0" dirty="0">
                <a:solidFill>
                  <a:srgbClr val="58595B"/>
                </a:solidFill>
                <a:cs typeface="+mn-cs"/>
              </a:rPr>
              <a:t>Advisor</a:t>
            </a:r>
            <a:r>
              <a:rPr lang="de-AT" sz="1200" dirty="0">
                <a:solidFill>
                  <a:srgbClr val="58595B"/>
                </a:solidFill>
                <a:cs typeface="Arial" charset="0"/>
              </a:rPr>
              <a:t> |</a:t>
            </a:r>
            <a:r>
              <a:rPr lang="de-DE" dirty="0"/>
              <a:t> Partner</a:t>
            </a:r>
          </a:p>
        </p:txBody>
      </p:sp>
      <p:sp>
        <p:nvSpPr>
          <p:cNvPr id="56" name="Textplatzhalt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447923" y="4013206"/>
            <a:ext cx="2549525" cy="1846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</a:rPr>
              <a:t>F:</a:t>
            </a:r>
            <a:r>
              <a:rPr lang="de-DE" sz="1200" dirty="0">
                <a:solidFill>
                  <a:srgbClr val="000000"/>
                </a:solidFill>
              </a:rPr>
              <a:t> +40 (1) 3100668</a:t>
            </a:r>
          </a:p>
        </p:txBody>
      </p:sp>
      <p:sp>
        <p:nvSpPr>
          <p:cNvPr id="58" name="Textplatzhalter 57"/>
          <p:cNvSpPr>
            <a:spLocks noGrp="1"/>
          </p:cNvSpPr>
          <p:nvPr>
            <p:ph type="body" sz="quarter" idx="34" hasCustomPrompt="1"/>
          </p:nvPr>
        </p:nvSpPr>
        <p:spPr>
          <a:xfrm>
            <a:off x="430213" y="4448382"/>
            <a:ext cx="3357875" cy="184666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buClr>
                <a:schemeClr val="tx1"/>
              </a:buClr>
              <a:buSzPct val="120000"/>
              <a:buFont typeface="Wingdings" pitchFamily="2" charset="2"/>
              <a:buNone/>
              <a:defRPr lang="de-DE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200" u="sng" noProof="0" dirty="0">
                <a:solidFill>
                  <a:schemeClr val="tx1"/>
                </a:solidFill>
              </a:rPr>
              <a:t>firstname.lastname@tpa-group.ro</a:t>
            </a:r>
            <a:endParaRPr lang="en-US" noProof="0" dirty="0"/>
          </a:p>
        </p:txBody>
      </p:sp>
      <p:sp>
        <p:nvSpPr>
          <p:cNvPr id="59" name="Textplatzhalter 55"/>
          <p:cNvSpPr>
            <a:spLocks noGrp="1"/>
          </p:cNvSpPr>
          <p:nvPr>
            <p:ph type="body" sz="quarter" idx="35" hasCustomPrompt="1"/>
          </p:nvPr>
        </p:nvSpPr>
        <p:spPr>
          <a:xfrm>
            <a:off x="446400" y="3806441"/>
            <a:ext cx="2549525" cy="1846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</a:rPr>
              <a:t>T:</a:t>
            </a:r>
            <a:r>
              <a:rPr lang="de-DE" sz="1200" dirty="0">
                <a:solidFill>
                  <a:srgbClr val="000000"/>
                </a:solidFill>
              </a:rPr>
              <a:t> +40 (1) 3100669</a:t>
            </a:r>
          </a:p>
        </p:txBody>
      </p:sp>
      <p:sp>
        <p:nvSpPr>
          <p:cNvPr id="61" name="Textplatzhalter 60"/>
          <p:cNvSpPr>
            <a:spLocks noGrp="1"/>
          </p:cNvSpPr>
          <p:nvPr>
            <p:ph type="body" sz="quarter" idx="36" hasCustomPrompt="1"/>
          </p:nvPr>
        </p:nvSpPr>
        <p:spPr>
          <a:xfrm>
            <a:off x="429758" y="4683020"/>
            <a:ext cx="2422525" cy="40780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buClr>
                <a:schemeClr val="tx1"/>
              </a:buClr>
              <a:buSzPct val="120000"/>
              <a:buFont typeface="Wingdings" pitchFamily="2" charset="2"/>
              <a:buNone/>
              <a:defRPr lang="de-DE" sz="1200" u="sng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de-DE" dirty="0"/>
              <a:t>www.tpa-group.ro</a:t>
            </a:r>
          </a:p>
          <a:p>
            <a:pPr lvl="0"/>
            <a:r>
              <a:rPr lang="de-DE" dirty="0"/>
              <a:t>www.tpa-group.com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3503847" y="1698711"/>
            <a:ext cx="4335083" cy="1754326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</a:lstStyle>
          <a:p>
            <a:pPr lvl="0"/>
            <a:r>
              <a:rPr lang="en-US" noProof="0" dirty="0"/>
              <a:t>xx</a:t>
            </a:r>
          </a:p>
          <a:p>
            <a:pPr lvl="0"/>
            <a:r>
              <a:rPr lang="en-US" noProof="0" dirty="0"/>
              <a:t>xx</a:t>
            </a:r>
          </a:p>
          <a:p>
            <a:pPr lvl="0"/>
            <a:r>
              <a:rPr lang="en-US" noProof="0" dirty="0"/>
              <a:t>xx</a:t>
            </a:r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Services and Areas of Expertise :</a:t>
            </a:r>
          </a:p>
          <a:p>
            <a:pPr lvl="1"/>
            <a:r>
              <a:rPr lang="en-US" noProof="0" dirty="0"/>
              <a:t>xx</a:t>
            </a:r>
          </a:p>
          <a:p>
            <a:pPr lvl="1"/>
            <a:r>
              <a:rPr lang="en-US" noProof="0" dirty="0"/>
              <a:t>xx</a:t>
            </a:r>
          </a:p>
        </p:txBody>
      </p:sp>
      <p:sp>
        <p:nvSpPr>
          <p:cNvPr id="93" name="Titel 2"/>
          <p:cNvSpPr>
            <a:spLocks noGrp="1"/>
          </p:cNvSpPr>
          <p:nvPr>
            <p:ph type="title" hasCustomPrompt="1"/>
          </p:nvPr>
        </p:nvSpPr>
        <p:spPr>
          <a:xfrm>
            <a:off x="452437" y="775894"/>
            <a:ext cx="7242590" cy="307777"/>
          </a:xfrm>
        </p:spPr>
        <p:txBody>
          <a:bodyPr/>
          <a:lstStyle/>
          <a:p>
            <a:r>
              <a:rPr lang="en-US" dirty="0"/>
              <a:t>Get into contact with TPA:</a:t>
            </a:r>
          </a:p>
        </p:txBody>
      </p:sp>
    </p:spTree>
    <p:extLst>
      <p:ext uri="{BB962C8B-B14F-4D97-AF65-F5344CB8AC3E}">
        <p14:creationId xmlns:p14="http://schemas.microsoft.com/office/powerpoint/2010/main" val="276473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62F6-F2B2-40BA-9648-22A2833A4392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03A-ED5C-4B23-8F65-1CF3F77AD35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29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hyperlink" Target="http://www.tpa-horwath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6899004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" name="think-cell Folie" r:id="rId10" imgW="360" imgH="360" progId="TCLayout.ActiveDocument.1">
                  <p:embed/>
                </p:oleObj>
              </mc:Choice>
              <mc:Fallback>
                <p:oleObj name="think-cell Folie" r:id="rId10" imgW="360" imgH="360" progId="TCLayout.ActiveDocument.1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2437" y="775894"/>
            <a:ext cx="724259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Heading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00266" y="6663653"/>
            <a:ext cx="85329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800" kern="120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Page </a:t>
            </a:r>
            <a:fld id="{E2BCF22A-5E8C-4B2F-8CEC-D31B789CDA14}" type="slidenum">
              <a:rPr smtClean="0"/>
              <a:pPr/>
              <a:t>‹#›</a:t>
            </a:fld>
            <a:endParaRPr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46635" y="6592416"/>
            <a:ext cx="9006928" cy="0"/>
          </a:xfrm>
          <a:prstGeom prst="line">
            <a:avLst/>
          </a:prstGeom>
          <a:ln w="6350">
            <a:solidFill>
              <a:srgbClr val="005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hlinkClick r:id="rId12"/>
          </p:cNvPr>
          <p:cNvSpPr/>
          <p:nvPr userDrawn="1"/>
        </p:nvSpPr>
        <p:spPr>
          <a:xfrm>
            <a:off x="446635" y="6341385"/>
            <a:ext cx="1206516" cy="2201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endParaRPr lang="en-GB" sz="1400" dirty="0" err="1">
              <a:solidFill>
                <a:schemeClr val="tx2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88" y="347647"/>
            <a:ext cx="864000" cy="72366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3599" y="1879200"/>
            <a:ext cx="9000000" cy="7232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446635" y="6663653"/>
            <a:ext cx="812723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dirty="0">
                <a:solidFill>
                  <a:schemeClr val="tx1"/>
                </a:solidFill>
              </a:rPr>
              <a:t>www.tpa-group.ro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413457" y="6663652"/>
            <a:ext cx="944169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dirty="0">
                <a:solidFill>
                  <a:srgbClr val="58585A"/>
                </a:solidFill>
              </a:rPr>
              <a:t>www.tpa-group.com</a:t>
            </a:r>
          </a:p>
        </p:txBody>
      </p:sp>
    </p:spTree>
    <p:extLst>
      <p:ext uri="{BB962C8B-B14F-4D97-AF65-F5344CB8AC3E}">
        <p14:creationId xmlns:p14="http://schemas.microsoft.com/office/powerpoint/2010/main" val="400247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6" r:id="rId2"/>
    <p:sldLayoutId id="2147483650" r:id="rId3"/>
    <p:sldLayoutId id="2147483652" r:id="rId4"/>
    <p:sldLayoutId id="2147483651" r:id="rId5"/>
    <p:sldLayoutId id="2147483662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005233"/>
          </a:solidFill>
          <a:latin typeface="+mn-lt"/>
          <a:ea typeface="+mj-ea"/>
          <a:cs typeface="+mj-cs"/>
        </a:defRPr>
      </a:lvl1pPr>
    </p:titleStyle>
    <p:bodyStyle>
      <a:lvl1pPr marL="207963" indent="-207963" algn="l" defTabSz="914400" rtl="0" eaLnBrk="1" latinLnBrk="0" hangingPunct="1">
        <a:spcBef>
          <a:spcPts val="300"/>
        </a:spcBef>
        <a:buClr>
          <a:srgbClr val="878787"/>
        </a:buClr>
        <a:buFont typeface="Webdings" panose="05030102010509060703" pitchFamily="18" charset="2"/>
        <a:buChar char="&lt;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357188" indent="-149225" algn="l" defTabSz="914400" rtl="0" eaLnBrk="1" latinLnBrk="0" hangingPunct="1">
        <a:spcBef>
          <a:spcPts val="300"/>
        </a:spcBef>
        <a:buClr>
          <a:srgbClr val="878787"/>
        </a:buClr>
        <a:buSzPct val="100000"/>
        <a:buFont typeface="Symbol" panose="05050102010706020507" pitchFamily="18" charset="2"/>
        <a:buChar char="·"/>
        <a:defRPr lang="en-US" sz="14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539750" indent="-182563" algn="l" defTabSz="914400" rtl="0" eaLnBrk="1" latinLnBrk="0" hangingPunct="1">
        <a:spcBef>
          <a:spcPts val="300"/>
        </a:spcBef>
        <a:buClr>
          <a:srgbClr val="878787"/>
        </a:buClr>
        <a:buFont typeface="Georgia" panose="02040502050405020303" pitchFamily="18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504000" indent="-144000" algn="l" defTabSz="914400" rtl="0" eaLnBrk="1" latinLnBrk="0" hangingPunct="1">
        <a:spcBef>
          <a:spcPts val="300"/>
        </a:spcBef>
        <a:buClr>
          <a:srgbClr val="878787"/>
        </a:buClr>
        <a:buFont typeface="Courier New" panose="02070309020205020404" pitchFamily="49" charset="0"/>
        <a:buChar char="-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714375" indent="-207963" algn="l" defTabSz="914400" rtl="0" eaLnBrk="1" latinLnBrk="0" hangingPunct="1">
        <a:spcBef>
          <a:spcPts val="300"/>
        </a:spcBef>
        <a:buClr>
          <a:schemeClr val="accent1"/>
        </a:buClr>
        <a:buFont typeface="Verdana" panose="020B0604030504040204" pitchFamily="34" charset="0"/>
        <a:buChar char="−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839788" indent="-1254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a-group.ro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8338" y="807254"/>
            <a:ext cx="7108978" cy="861774"/>
          </a:xfrm>
        </p:spPr>
        <p:txBody>
          <a:bodyPr/>
          <a:lstStyle/>
          <a:p>
            <a:r>
              <a:rPr lang="en-US" sz="2800" dirty="0"/>
              <a:t>Main Impediments for a Successful Absorption of EU-Funds</a:t>
            </a:r>
            <a:r>
              <a:rPr lang="de-DE" sz="2800" dirty="0"/>
              <a:t> </a:t>
            </a:r>
            <a:endParaRPr lang="en-GB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68338" y="1793157"/>
            <a:ext cx="6934200" cy="307777"/>
          </a:xfrm>
        </p:spPr>
        <p:txBody>
          <a:bodyPr/>
          <a:lstStyle/>
          <a:p>
            <a:r>
              <a:rPr lang="de-DE" sz="2000" dirty="0"/>
              <a:t>Johannes Becker</a:t>
            </a:r>
            <a:endParaRPr lang="en-GB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668338" y="2532841"/>
            <a:ext cx="2538413" cy="246221"/>
          </a:xfrm>
        </p:spPr>
        <p:txBody>
          <a:bodyPr/>
          <a:lstStyle/>
          <a:p>
            <a:r>
              <a:rPr lang="de-DE" sz="1600" dirty="0"/>
              <a:t>Bucharest</a:t>
            </a:r>
            <a:r>
              <a:rPr lang="de-DE" sz="1600"/>
              <a:t>, 12.6.2018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7683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021852" y="1829600"/>
            <a:ext cx="8136295" cy="415498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  <a:cs typeface="Estrangelo Edessa" pitchFamily="66" charset="0"/>
              </a:rPr>
              <a:t>Two thirds </a:t>
            </a:r>
            <a:r>
              <a:rPr lang="de-AT" altLang="de-DE" sz="2000" b="0" dirty="0">
                <a:solidFill>
                  <a:schemeClr val="tx1"/>
                </a:solidFill>
                <a:cs typeface="Estrangelo Edessa" pitchFamily="66" charset="0"/>
              </a:rPr>
              <a:t>of the period </a:t>
            </a:r>
            <a:r>
              <a:rPr lang="ro-RO" altLang="de-DE" sz="2000" b="0" dirty="0">
                <a:solidFill>
                  <a:schemeClr val="tx1"/>
                </a:solidFill>
                <a:cs typeface="Estrangelo Edessa" pitchFamily="66" charset="0"/>
              </a:rPr>
              <a:t>2014 – </a:t>
            </a:r>
            <a:r>
              <a:rPr lang="ro-RO" altLang="de-DE" sz="2000" b="0">
                <a:solidFill>
                  <a:schemeClr val="tx1"/>
                </a:solidFill>
                <a:cs typeface="Estrangelo Edessa" pitchFamily="66" charset="0"/>
              </a:rPr>
              <a:t>2020</a:t>
            </a:r>
            <a:r>
              <a:rPr lang="de-AT" altLang="de-DE" sz="2000" b="0">
                <a:solidFill>
                  <a:schemeClr val="tx1"/>
                </a:solidFill>
                <a:cs typeface="Estrangelo Edessa" pitchFamily="66" charset="0"/>
              </a:rPr>
              <a:t> have </a:t>
            </a:r>
            <a:r>
              <a:rPr lang="de-AT" altLang="de-DE" sz="2000" b="0" dirty="0">
                <a:solidFill>
                  <a:schemeClr val="tx1"/>
                </a:solidFill>
                <a:cs typeface="Estrangelo Edessa" pitchFamily="66" charset="0"/>
              </a:rPr>
              <a:t>passed</a:t>
            </a:r>
            <a:r>
              <a:rPr lang="en-US" altLang="de-DE" sz="2000" b="0" dirty="0">
                <a:solidFill>
                  <a:schemeClr val="tx1"/>
                </a:solidFill>
                <a:cs typeface="Estrangelo Edessa" pitchFamily="66" charset="0"/>
              </a:rPr>
              <a:t>;</a:t>
            </a:r>
            <a:endParaRPr lang="de-DE" altLang="de-DE" sz="2000" b="0" dirty="0">
              <a:solidFill>
                <a:schemeClr val="tx1"/>
              </a:solidFill>
              <a:cs typeface="Estrangelo Edessa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 dirty="0">
                <a:solidFill>
                  <a:schemeClr val="tx1"/>
                </a:solidFill>
                <a:cs typeface="Estrangelo Edessa" pitchFamily="66" charset="0"/>
              </a:rPr>
              <a:t>Absorption of </a:t>
            </a:r>
            <a:r>
              <a:rPr lang="de-AT" altLang="de-DE" sz="2000" b="0">
                <a:solidFill>
                  <a:schemeClr val="tx1"/>
                </a:solidFill>
                <a:cs typeface="Estrangelo Edessa" pitchFamily="66" charset="0"/>
              </a:rPr>
              <a:t>EU-Funds extremely low: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>
                <a:solidFill>
                  <a:schemeClr val="tx1"/>
                </a:solidFill>
                <a:cs typeface="Estrangelo Edessa" pitchFamily="66" charset="0"/>
              </a:rPr>
              <a:t> 4,91% without Rural Development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>
                <a:solidFill>
                  <a:schemeClr val="tx1"/>
                </a:solidFill>
                <a:cs typeface="Estrangelo Edessa" pitchFamily="66" charset="0"/>
              </a:rPr>
              <a:t> 10,07% including Rural Development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</a:rPr>
              <a:t>Biggest problems to be found in programs for Human Capital and Regional Development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</a:rPr>
              <a:t>Romania risks to definitely lose about 3 bn Euro EU-Funds in 2018;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</a:rPr>
              <a:t>Highest number of fraud investigations related to EU-Funds;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</a:rPr>
              <a:t>National State Aid programs for funding of projects were stopped in early 2017;</a:t>
            </a:r>
            <a:endParaRPr lang="ro-RO" altLang="de-DE" sz="2000" b="0" dirty="0">
              <a:solidFill>
                <a:schemeClr val="tx1"/>
              </a:solidFill>
              <a:cs typeface="Estrangelo Edessa" pitchFamily="66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2437" y="775894"/>
            <a:ext cx="7242590" cy="430887"/>
          </a:xfrm>
        </p:spPr>
        <p:txBody>
          <a:bodyPr/>
          <a:lstStyle/>
          <a:p>
            <a:r>
              <a:rPr lang="en-US" sz="2800" dirty="0"/>
              <a:t>Situation today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6258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110342" y="1977084"/>
            <a:ext cx="8136295" cy="438581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  <a:cs typeface="Estrangelo Edessa" pitchFamily="66" charset="0"/>
              </a:rPr>
              <a:t>Lack of political will, delayed decisions</a:t>
            </a:r>
            <a:r>
              <a:rPr lang="en-US" altLang="de-DE" sz="2000" b="0">
                <a:solidFill>
                  <a:schemeClr val="tx1"/>
                </a:solidFill>
                <a:cs typeface="Estrangelo Edessa" pitchFamily="66" charset="0"/>
              </a:rPr>
              <a:t>;</a:t>
            </a:r>
            <a:endParaRPr lang="de-DE" altLang="de-DE" sz="2000" b="0" dirty="0">
              <a:solidFill>
                <a:schemeClr val="tx1"/>
              </a:solidFill>
              <a:cs typeface="Estrangelo Edessa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  <a:cs typeface="Estrangelo Edessa" pitchFamily="66" charset="0"/>
              </a:rPr>
              <a:t>Instability;</a:t>
            </a:r>
            <a:endParaRPr lang="de-AT" altLang="de-DE" sz="2000" b="0" dirty="0">
              <a:solidFill>
                <a:schemeClr val="tx1"/>
              </a:solidFill>
              <a:cs typeface="Estrangelo Edessa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  <a:cs typeface="Estrangelo Edessa" pitchFamily="66" charset="0"/>
              </a:rPr>
              <a:t>Conflicts between authorities;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  <a:cs typeface="Estrangelo Edessa" pitchFamily="66" charset="0"/>
              </a:rPr>
              <a:t>Legislative changes that obstruct EU-funded projects;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  <a:cs typeface="Estrangelo Edessa" pitchFamily="66" charset="0"/>
              </a:rPr>
              <a:t>Needlessly complicated procedures;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  <a:cs typeface="Estrangelo Edessa" pitchFamily="66" charset="0"/>
              </a:rPr>
              <a:t>Technical resasons, such as:</a:t>
            </a:r>
          </a:p>
          <a:p>
            <a:pPr marL="628650" lvl="1" algn="just">
              <a:spcBef>
                <a:spcPts val="0"/>
              </a:spcBef>
              <a:spcAft>
                <a:spcPts val="600"/>
              </a:spcAft>
              <a:buClr>
                <a:srgbClr val="005233"/>
              </a:buClr>
            </a:pPr>
            <a:r>
              <a:rPr lang="en-US" altLang="de-DE" sz="1800">
                <a:solidFill>
                  <a:schemeClr val="tx1"/>
                </a:solidFill>
                <a:cs typeface="Estrangelo Edessa" pitchFamily="66" charset="0"/>
              </a:rPr>
              <a:t> MySMIS;</a:t>
            </a:r>
          </a:p>
          <a:p>
            <a:pPr marL="628650" lvl="1" algn="just">
              <a:spcBef>
                <a:spcPts val="0"/>
              </a:spcBef>
              <a:spcAft>
                <a:spcPts val="600"/>
              </a:spcAft>
              <a:buClr>
                <a:srgbClr val="005233"/>
              </a:buClr>
            </a:pPr>
            <a:r>
              <a:rPr lang="en-US" altLang="de-DE" sz="1800">
                <a:solidFill>
                  <a:schemeClr val="tx1"/>
                </a:solidFill>
                <a:cs typeface="Estrangelo Edessa" pitchFamily="66" charset="0"/>
              </a:rPr>
              <a:t> Management Authorities;</a:t>
            </a:r>
          </a:p>
          <a:p>
            <a:pPr marL="628650" lvl="1" algn="just">
              <a:spcBef>
                <a:spcPts val="0"/>
              </a:spcBef>
              <a:spcAft>
                <a:spcPts val="600"/>
              </a:spcAft>
              <a:buClr>
                <a:srgbClr val="005233"/>
              </a:buClr>
            </a:pPr>
            <a:r>
              <a:rPr lang="en-US" altLang="de-DE" sz="1800">
                <a:solidFill>
                  <a:schemeClr val="tx1"/>
                </a:solidFill>
                <a:cs typeface="Estrangelo Edessa" pitchFamily="66" charset="0"/>
              </a:rPr>
              <a:t> Ex-ante conditions;</a:t>
            </a:r>
          </a:p>
          <a:p>
            <a:pPr marL="628650" lvl="1" algn="just">
              <a:spcBef>
                <a:spcPts val="0"/>
              </a:spcBef>
              <a:spcAft>
                <a:spcPts val="600"/>
              </a:spcAft>
              <a:buClr>
                <a:srgbClr val="005233"/>
              </a:buClr>
            </a:pPr>
            <a:r>
              <a:rPr lang="en-GB" altLang="de-DE" sz="1800">
                <a:solidFill>
                  <a:schemeClr val="tx1"/>
                </a:solidFill>
                <a:cs typeface="Estrangelo Edessa" pitchFamily="66" charset="0"/>
              </a:rPr>
              <a:t> Reallocation;</a:t>
            </a:r>
          </a:p>
          <a:p>
            <a:pPr marL="628650" lvl="1" algn="just">
              <a:spcBef>
                <a:spcPts val="0"/>
              </a:spcBef>
              <a:spcAft>
                <a:spcPts val="600"/>
              </a:spcAft>
              <a:buClr>
                <a:srgbClr val="005233"/>
              </a:buClr>
            </a:pPr>
            <a:r>
              <a:rPr lang="en-GB" altLang="de-DE" sz="1800" b="0">
                <a:solidFill>
                  <a:schemeClr val="tx1"/>
                </a:solidFill>
                <a:cs typeface="Estrangelo Edessa" pitchFamily="66" charset="0"/>
              </a:rPr>
              <a:t> etc.</a:t>
            </a:r>
            <a:endParaRPr lang="ro-RO" altLang="de-DE" sz="1800" b="0" dirty="0">
              <a:solidFill>
                <a:schemeClr val="tx1"/>
              </a:solidFill>
              <a:cs typeface="Estrangelo Edessa" pitchFamily="66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2437" y="775894"/>
            <a:ext cx="7242590" cy="430887"/>
          </a:xfrm>
        </p:spPr>
        <p:txBody>
          <a:bodyPr/>
          <a:lstStyle/>
          <a:p>
            <a:r>
              <a:rPr lang="en-US" sz="2800"/>
              <a:t>Main reasons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4244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7F0DAF-3343-4097-B099-60C5DEF75833}"/>
              </a:ext>
            </a:extLst>
          </p:cNvPr>
          <p:cNvSpPr/>
          <p:nvPr/>
        </p:nvSpPr>
        <p:spPr>
          <a:xfrm>
            <a:off x="943897" y="1699054"/>
            <a:ext cx="8101780" cy="404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Until 03/2015: 	   	Eugen Teodorovici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03/2015 – 12/2015:	Marius Nica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12/2015 – 04/2016: 	Aura Raducu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04/2016 – 10/2016:	Cristian Ghinea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10/2016 – 12/2016:	Dragos Dinu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12/2016 – 02/2017: 	Mihaela Toader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02/2017 – 10/2017: 	Rovana Plumb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10/2017 – 01/2018: 	Marius Nica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01/2018 - ?:		Rovana Plumb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D97E915-649E-4B67-B151-51C261AA6948}"/>
              </a:ext>
            </a:extLst>
          </p:cNvPr>
          <p:cNvSpPr txBox="1">
            <a:spLocks/>
          </p:cNvSpPr>
          <p:nvPr/>
        </p:nvSpPr>
        <p:spPr>
          <a:xfrm>
            <a:off x="452437" y="775894"/>
            <a:ext cx="7570686" cy="430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52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AT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Ministers for EU-Funds in the past three years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2250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110342" y="1977084"/>
            <a:ext cx="8136295" cy="438581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  <a:cs typeface="Estrangelo Edessa" pitchFamily="66" charset="0"/>
              </a:rPr>
              <a:t>Lack of political will</a:t>
            </a:r>
            <a:r>
              <a:rPr lang="en-US" altLang="de-DE" sz="2000" b="0">
                <a:solidFill>
                  <a:schemeClr val="tx1"/>
                </a:solidFill>
                <a:cs typeface="Estrangelo Edessa" pitchFamily="66" charset="0"/>
              </a:rPr>
              <a:t>;</a:t>
            </a:r>
            <a:endParaRPr lang="de-DE" altLang="de-DE" sz="2000" b="0" dirty="0">
              <a:solidFill>
                <a:schemeClr val="tx1"/>
              </a:solidFill>
              <a:cs typeface="Estrangelo Edessa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  <a:cs typeface="Estrangelo Edessa" pitchFamily="66" charset="0"/>
              </a:rPr>
              <a:t>Instability;</a:t>
            </a:r>
            <a:endParaRPr lang="de-AT" altLang="de-DE" sz="2000" b="0" dirty="0">
              <a:solidFill>
                <a:schemeClr val="tx1"/>
              </a:solidFill>
              <a:cs typeface="Estrangelo Edessa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  <a:cs typeface="Estrangelo Edessa" pitchFamily="66" charset="0"/>
              </a:rPr>
              <a:t>Conflicts between authorities;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  <a:cs typeface="Estrangelo Edessa" pitchFamily="66" charset="0"/>
              </a:rPr>
              <a:t>Legislative changes that obstruct EU-funded projects;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  <a:cs typeface="Estrangelo Edessa" pitchFamily="66" charset="0"/>
              </a:rPr>
              <a:t>Needlessly complicated procedures;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233"/>
              </a:buClr>
            </a:pPr>
            <a:r>
              <a:rPr lang="de-AT" altLang="de-DE" sz="2000" b="0">
                <a:solidFill>
                  <a:schemeClr val="tx1"/>
                </a:solidFill>
                <a:cs typeface="Estrangelo Edessa" pitchFamily="66" charset="0"/>
              </a:rPr>
              <a:t>Technical resasons, such as:</a:t>
            </a:r>
          </a:p>
          <a:p>
            <a:pPr marL="628650" lvl="1" algn="just">
              <a:spcBef>
                <a:spcPts val="0"/>
              </a:spcBef>
              <a:spcAft>
                <a:spcPts val="600"/>
              </a:spcAft>
              <a:buClr>
                <a:srgbClr val="005233"/>
              </a:buClr>
            </a:pPr>
            <a:r>
              <a:rPr lang="en-US" altLang="de-DE" sz="1800">
                <a:solidFill>
                  <a:schemeClr val="tx1"/>
                </a:solidFill>
                <a:cs typeface="Estrangelo Edessa" pitchFamily="66" charset="0"/>
              </a:rPr>
              <a:t> MySMIS;</a:t>
            </a:r>
          </a:p>
          <a:p>
            <a:pPr marL="628650" lvl="1" algn="just">
              <a:spcBef>
                <a:spcPts val="0"/>
              </a:spcBef>
              <a:spcAft>
                <a:spcPts val="600"/>
              </a:spcAft>
              <a:buClr>
                <a:srgbClr val="005233"/>
              </a:buClr>
            </a:pPr>
            <a:r>
              <a:rPr lang="en-US" altLang="de-DE" sz="1800">
                <a:solidFill>
                  <a:schemeClr val="tx1"/>
                </a:solidFill>
                <a:cs typeface="Estrangelo Edessa" pitchFamily="66" charset="0"/>
              </a:rPr>
              <a:t> Management Authorities;</a:t>
            </a:r>
          </a:p>
          <a:p>
            <a:pPr marL="628650" lvl="1" algn="just">
              <a:spcBef>
                <a:spcPts val="0"/>
              </a:spcBef>
              <a:spcAft>
                <a:spcPts val="600"/>
              </a:spcAft>
              <a:buClr>
                <a:srgbClr val="005233"/>
              </a:buClr>
            </a:pPr>
            <a:r>
              <a:rPr lang="en-US" altLang="de-DE" sz="1800">
                <a:solidFill>
                  <a:schemeClr val="tx1"/>
                </a:solidFill>
                <a:cs typeface="Estrangelo Edessa" pitchFamily="66" charset="0"/>
              </a:rPr>
              <a:t> Ex-ante conditions;</a:t>
            </a:r>
          </a:p>
          <a:p>
            <a:pPr marL="628650" lvl="1" algn="just">
              <a:spcBef>
                <a:spcPts val="0"/>
              </a:spcBef>
              <a:spcAft>
                <a:spcPts val="600"/>
              </a:spcAft>
              <a:buClr>
                <a:srgbClr val="005233"/>
              </a:buClr>
            </a:pPr>
            <a:r>
              <a:rPr lang="en-GB" altLang="de-DE" sz="1800">
                <a:solidFill>
                  <a:schemeClr val="tx1"/>
                </a:solidFill>
                <a:cs typeface="Estrangelo Edessa" pitchFamily="66" charset="0"/>
              </a:rPr>
              <a:t> Reallocation;</a:t>
            </a:r>
          </a:p>
          <a:p>
            <a:pPr marL="628650" lvl="1" algn="just">
              <a:spcBef>
                <a:spcPts val="0"/>
              </a:spcBef>
              <a:spcAft>
                <a:spcPts val="600"/>
              </a:spcAft>
              <a:buClr>
                <a:srgbClr val="005233"/>
              </a:buClr>
            </a:pPr>
            <a:r>
              <a:rPr lang="en-GB" altLang="de-DE" sz="1800" b="0">
                <a:solidFill>
                  <a:schemeClr val="tx1"/>
                </a:solidFill>
                <a:cs typeface="Estrangelo Edessa" pitchFamily="66" charset="0"/>
              </a:rPr>
              <a:t> etc.</a:t>
            </a:r>
            <a:endParaRPr lang="ro-RO" altLang="de-DE" sz="1800" b="0" dirty="0">
              <a:solidFill>
                <a:schemeClr val="tx1"/>
              </a:solidFill>
              <a:cs typeface="Estrangelo Edessa" pitchFamily="66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2437" y="775894"/>
            <a:ext cx="7242590" cy="430887"/>
          </a:xfrm>
        </p:spPr>
        <p:txBody>
          <a:bodyPr/>
          <a:lstStyle/>
          <a:p>
            <a:r>
              <a:rPr lang="en-US" sz="2800"/>
              <a:t>Main reasons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7402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Objekt 1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16" name="Objekt 1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155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4124" r="84" b="99"/>
          <a:stretch/>
        </p:blipFill>
        <p:spPr bwMode="auto">
          <a:xfrm>
            <a:off x="1045369" y="2147978"/>
            <a:ext cx="8408193" cy="400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TPA Group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AT" altLang="en-US" dirty="0"/>
              <a:t>Page </a:t>
            </a:r>
            <a:fld id="{CACAB311-598B-4EE9-AE31-E17D1BDF9BFA}" type="slidenum">
              <a:rPr lang="de-AT" altLang="en-US" smtClean="0"/>
              <a:pPr/>
              <a:t>6</a:t>
            </a:fld>
            <a:endParaRPr lang="de-AT" altLang="en-US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52438" y="1493915"/>
            <a:ext cx="9001125" cy="469359"/>
          </a:xfrm>
        </p:spPr>
        <p:txBody>
          <a:bodyPr>
            <a:normAutofit/>
          </a:bodyPr>
          <a:lstStyle/>
          <a:p>
            <a:r>
              <a:rPr lang="en-US" dirty="0"/>
              <a:t>We are one of the leading experts in tax advisory, accounting, audit and advisory </a:t>
            </a:r>
          </a:p>
          <a:p>
            <a:r>
              <a:rPr lang="en-US" dirty="0"/>
              <a:t>in Central and South Eastern Europe.</a:t>
            </a:r>
            <a:endParaRPr lang="en-GB" dirty="0"/>
          </a:p>
        </p:txBody>
      </p:sp>
      <p:sp>
        <p:nvSpPr>
          <p:cNvPr id="1411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943092" y="2950180"/>
            <a:ext cx="141064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PL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2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531295" y="3423409"/>
            <a:ext cx="153888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CZ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3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010426" y="3575137"/>
            <a:ext cx="153888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SK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4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468149" y="3816033"/>
            <a:ext cx="147476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AT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5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052909" y="3883020"/>
            <a:ext cx="166712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HU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6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476629" y="4119536"/>
            <a:ext cx="141064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SL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7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714625" y="4164555"/>
            <a:ext cx="166712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HR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8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813008" y="4019725"/>
            <a:ext cx="173124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RO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9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314625" y="4369085"/>
            <a:ext cx="160300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RS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20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948301" y="4582334"/>
            <a:ext cx="166712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BG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21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317263" y="5002090"/>
            <a:ext cx="141064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AL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763076">
            <a:off x="6216015" y="3677866"/>
            <a:ext cx="341553" cy="45719"/>
          </a:xfrm>
          <a:prstGeom prst="rect">
            <a:avLst/>
          </a:prstGeom>
          <a:solidFill>
            <a:srgbClr val="AEAE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endParaRPr lang="de-AT" sz="14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8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0" name="Objek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52438" y="1493915"/>
            <a:ext cx="9001125" cy="1508105"/>
          </a:xfrm>
        </p:spPr>
        <p:txBody>
          <a:bodyPr>
            <a:normAutofit/>
          </a:bodyPr>
          <a:lstStyle/>
          <a:p>
            <a:r>
              <a:rPr lang="en-US" dirty="0"/>
              <a:t>The TPA Group is one of the leading companies in CEE/SEE offering tax advisory &amp; auditing services</a:t>
            </a:r>
            <a:r>
              <a:rPr lang="en-US"/>
              <a:t>: </a:t>
            </a:r>
            <a:br>
              <a:rPr lang="en-US"/>
            </a:br>
            <a:r>
              <a:rPr lang="en-US"/>
              <a:t>tax </a:t>
            </a:r>
            <a:r>
              <a:rPr lang="en-US" dirty="0"/>
              <a:t>advisory, accounting, auditing and advisory.</a:t>
            </a:r>
            <a:br>
              <a:rPr lang="en-US" dirty="0"/>
            </a:br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In the efficient cross-border consulting of multinational companies the strength of the TPA Group in the typical target markets in Central and South East Europe is unique, exceptional and convincing. </a:t>
            </a:r>
          </a:p>
          <a:p>
            <a:endParaRPr lang="en-US" sz="1600" dirty="0"/>
          </a:p>
        </p:txBody>
      </p:sp>
      <p:sp>
        <p:nvSpPr>
          <p:cNvPr id="17" name="Foliennummernplatzhalter 6"/>
          <p:cNvSpPr>
            <a:spLocks noGrp="1"/>
          </p:cNvSpPr>
          <p:nvPr>
            <p:ph type="sldNum" sz="quarter" idx="19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de-DE" sz="800" kern="100" dirty="0">
                <a:solidFill>
                  <a:srgbClr val="58585A"/>
                </a:solidFill>
              </a:rPr>
              <a:t>Page </a:t>
            </a:r>
            <a:fld id="{E2BCF22A-5E8C-4B2F-8CEC-D31B789CDA14}" type="slidenum">
              <a:rPr lang="de-DE" sz="800" kern="100">
                <a:solidFill>
                  <a:srgbClr val="58585A"/>
                </a:solidFill>
              </a:rPr>
              <a:pPr algn="r"/>
              <a:t>7</a:t>
            </a:fld>
            <a:endParaRPr lang="de-DE" sz="800" kern="100" dirty="0">
              <a:solidFill>
                <a:srgbClr val="58585A"/>
              </a:solidFill>
            </a:endParaRPr>
          </a:p>
        </p:txBody>
      </p:sp>
      <p:sp>
        <p:nvSpPr>
          <p:cNvPr id="44" name="Titel 1"/>
          <p:cNvSpPr txBox="1">
            <a:spLocks/>
          </p:cNvSpPr>
          <p:nvPr/>
        </p:nvSpPr>
        <p:spPr>
          <a:xfrm>
            <a:off x="452437" y="775894"/>
            <a:ext cx="724259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AEE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5233"/>
                </a:solidFill>
              </a:rPr>
              <a:t>For us, providing advice means finding perfect solutions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r="12150"/>
          <a:stretch/>
        </p:blipFill>
        <p:spPr>
          <a:xfrm>
            <a:off x="444510" y="3649167"/>
            <a:ext cx="2144960" cy="185128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4" r="1585"/>
          <a:stretch/>
        </p:blipFill>
        <p:spPr>
          <a:xfrm>
            <a:off x="2732748" y="3649166"/>
            <a:ext cx="2143800" cy="184993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" r="8978"/>
          <a:stretch/>
        </p:blipFill>
        <p:spPr>
          <a:xfrm>
            <a:off x="5020987" y="3649167"/>
            <a:ext cx="2143800" cy="184993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" b="3817"/>
          <a:stretch/>
        </p:blipFill>
        <p:spPr>
          <a:xfrm>
            <a:off x="7309225" y="3649167"/>
            <a:ext cx="2144337" cy="18504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44509" y="5191790"/>
            <a:ext cx="2143799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144000" rIns="144000">
            <a:spAutoFit/>
          </a:bodyPr>
          <a:lstStyle/>
          <a:p>
            <a:r>
              <a:rPr lang="en-US" sz="1400" b="1" dirty="0">
                <a:solidFill>
                  <a:srgbClr val="005233"/>
                </a:solidFill>
                <a:sym typeface="Webdings" pitchFamily="18" charset="2"/>
              </a:rPr>
              <a:t>TAX ADVISORY</a:t>
            </a:r>
            <a:endParaRPr lang="de-DE" sz="1400" b="1" dirty="0">
              <a:solidFill>
                <a:srgbClr val="005233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732748" y="5191790"/>
            <a:ext cx="2143800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144000" rIns="144000">
            <a:spAutoFit/>
          </a:bodyPr>
          <a:lstStyle/>
          <a:p>
            <a:r>
              <a:rPr lang="en-US" sz="1400" b="1" dirty="0">
                <a:solidFill>
                  <a:srgbClr val="005233"/>
                </a:solidFill>
                <a:sym typeface="Webdings" pitchFamily="18" charset="2"/>
              </a:rPr>
              <a:t>ACCOUNTING</a:t>
            </a:r>
            <a:endParaRPr lang="de-DE" sz="1400" b="1" dirty="0">
              <a:solidFill>
                <a:srgbClr val="005233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020987" y="5191790"/>
            <a:ext cx="2143800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144000" rIns="144000">
            <a:spAutoFit/>
          </a:bodyPr>
          <a:lstStyle/>
          <a:p>
            <a:r>
              <a:rPr lang="en-US" sz="1400" b="1" dirty="0">
                <a:solidFill>
                  <a:srgbClr val="005233"/>
                </a:solidFill>
                <a:sym typeface="Webdings" pitchFamily="18" charset="2"/>
              </a:rPr>
              <a:t>AUDIT</a:t>
            </a:r>
            <a:endParaRPr lang="de-DE" sz="1400" b="1" dirty="0">
              <a:solidFill>
                <a:srgbClr val="005233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309225" y="5191790"/>
            <a:ext cx="2144337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144000" rIns="144000">
            <a:spAutoFit/>
          </a:bodyPr>
          <a:lstStyle/>
          <a:p>
            <a:r>
              <a:rPr lang="en-US" sz="1400" b="1" dirty="0">
                <a:solidFill>
                  <a:srgbClr val="005233"/>
                </a:solidFill>
                <a:sym typeface="Webdings" pitchFamily="18" charset="2"/>
              </a:rPr>
              <a:t>ADVISORY</a:t>
            </a:r>
            <a:endParaRPr lang="de-DE" sz="1400" b="1" dirty="0">
              <a:solidFill>
                <a:srgbClr val="0052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2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" y="1692000"/>
            <a:ext cx="1270800" cy="1270800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9"/>
          </p:nvPr>
        </p:nvSpPr>
        <p:spPr>
          <a:xfrm>
            <a:off x="446400" y="3128293"/>
            <a:ext cx="2666077" cy="215444"/>
          </a:xfrm>
        </p:spPr>
        <p:txBody>
          <a:bodyPr/>
          <a:lstStyle/>
          <a:p>
            <a:r>
              <a:rPr lang="ro-RO" dirty="0"/>
              <a:t>Johannes Becker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/>
              <a:t>Partner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ro-RO" dirty="0"/>
              <a:t>johannes</a:t>
            </a:r>
            <a:r>
              <a:rPr lang="en-GB" dirty="0"/>
              <a:t>.</a:t>
            </a:r>
            <a:r>
              <a:rPr lang="ro-RO" dirty="0"/>
              <a:t>becker</a:t>
            </a:r>
            <a:r>
              <a:rPr lang="en-GB" dirty="0"/>
              <a:t>@tpa-group.ro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7"/>
          </p:nvPr>
        </p:nvSpPr>
        <p:spPr>
          <a:xfrm>
            <a:off x="3503847" y="1698711"/>
            <a:ext cx="4335083" cy="6832640"/>
          </a:xfrm>
        </p:spPr>
        <p:txBody>
          <a:bodyPr/>
          <a:lstStyle/>
          <a:p>
            <a:r>
              <a:rPr lang="en-US" dirty="0"/>
              <a:t>Member of the Coalition for the Development of Romania </a:t>
            </a:r>
          </a:p>
          <a:p>
            <a:r>
              <a:rPr lang="en-US" dirty="0"/>
              <a:t>Member of National Association of Consulting Companies (AMCOR) </a:t>
            </a:r>
          </a:p>
          <a:p>
            <a:r>
              <a:rPr lang="en-US" dirty="0"/>
              <a:t>Member of the German Romanian Chamber of Commerce (AHK) </a:t>
            </a:r>
          </a:p>
          <a:p>
            <a:r>
              <a:rPr lang="en-US" dirty="0"/>
              <a:t>Business Consultant </a:t>
            </a:r>
          </a:p>
          <a:p>
            <a:r>
              <a:rPr lang="en-US" dirty="0"/>
              <a:t>Specialist for EU - and national grants </a:t>
            </a:r>
          </a:p>
          <a:p>
            <a:r>
              <a:rPr lang="en-US" dirty="0"/>
              <a:t>Strategic Development </a:t>
            </a:r>
          </a:p>
          <a:p>
            <a:r>
              <a:rPr lang="en-GB" dirty="0">
                <a:cs typeface="Arial" charset="0"/>
              </a:rPr>
              <a:t>Services and Areas of Expertise:</a:t>
            </a:r>
            <a:endParaRPr lang="en-US" dirty="0"/>
          </a:p>
          <a:p>
            <a:pPr marL="361950" lvl="1" indent="-180975">
              <a:buClr>
                <a:srgbClr val="9FA1A4"/>
              </a:buClr>
            </a:pPr>
            <a:r>
              <a:rPr lang="en-US" dirty="0"/>
              <a:t>Metal &amp; Wood Processing </a:t>
            </a:r>
          </a:p>
          <a:p>
            <a:pPr marL="361950" lvl="1" indent="-180975">
              <a:buClr>
                <a:srgbClr val="9FA1A4"/>
              </a:buClr>
            </a:pPr>
            <a:r>
              <a:rPr lang="en-US" dirty="0"/>
              <a:t>Textiles </a:t>
            </a:r>
          </a:p>
          <a:p>
            <a:pPr marL="361950" lvl="1" indent="-180975">
              <a:buClr>
                <a:srgbClr val="9FA1A4"/>
              </a:buClr>
            </a:pPr>
            <a:r>
              <a:rPr lang="en-US" dirty="0"/>
              <a:t>Automotive </a:t>
            </a:r>
          </a:p>
          <a:p>
            <a:pPr marL="361950" lvl="1" indent="-180975">
              <a:buClr>
                <a:srgbClr val="9FA1A4"/>
              </a:buClr>
            </a:pPr>
            <a:r>
              <a:rPr lang="en-US" dirty="0"/>
              <a:t>Agriculture &amp; Forestry, Wine </a:t>
            </a:r>
          </a:p>
          <a:p>
            <a:pPr marL="361950" lvl="1" indent="-180975">
              <a:buClr>
                <a:srgbClr val="9FA1A4"/>
              </a:buClr>
            </a:pPr>
            <a:r>
              <a:rPr lang="en-US" dirty="0"/>
              <a:t>Food Processing       </a:t>
            </a:r>
          </a:p>
          <a:p>
            <a:pPr marL="361950" lvl="1" indent="-180975">
              <a:buClr>
                <a:srgbClr val="9FA1A4"/>
              </a:buClr>
            </a:pPr>
            <a:r>
              <a:rPr lang="en-US" dirty="0"/>
              <a:t>Alternative Energy </a:t>
            </a:r>
          </a:p>
          <a:p>
            <a:pPr marL="361950" lvl="1" indent="-180975">
              <a:buClr>
                <a:srgbClr val="9FA1A4"/>
              </a:buClr>
            </a:pPr>
            <a:r>
              <a:rPr lang="en-US" dirty="0"/>
              <a:t>Pharma </a:t>
            </a:r>
          </a:p>
          <a:p>
            <a:pPr marL="361950" lvl="1" indent="-180975">
              <a:buClr>
                <a:srgbClr val="9FA1A4"/>
              </a:buClr>
            </a:pPr>
            <a:r>
              <a:rPr lang="en-US" dirty="0"/>
              <a:t>Waste Industry, Construction Materials </a:t>
            </a:r>
          </a:p>
          <a:p>
            <a:pPr marL="361950" lvl="1" indent="-180975">
              <a:buClr>
                <a:srgbClr val="9FA1A4"/>
              </a:buClr>
            </a:pPr>
            <a:r>
              <a:rPr lang="en-US" dirty="0"/>
              <a:t>Cultural Projects, Social Projects, NGOs </a:t>
            </a:r>
          </a:p>
          <a:p>
            <a:pPr marL="361950" lvl="1" indent="-180975">
              <a:buClr>
                <a:srgbClr val="9FA1A4"/>
              </a:buClr>
            </a:pPr>
            <a:r>
              <a:rPr lang="en-US" dirty="0"/>
              <a:t>Public Administration, Media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into contact with TPA: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platzhalter 21"/>
          <p:cNvSpPr txBox="1">
            <a:spLocks/>
          </p:cNvSpPr>
          <p:nvPr/>
        </p:nvSpPr>
        <p:spPr>
          <a:xfrm>
            <a:off x="7460719" y="3855106"/>
            <a:ext cx="153987" cy="138113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SK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5" name="Textplatzhalter 21"/>
          <p:cNvSpPr txBox="1">
            <a:spLocks/>
          </p:cNvSpPr>
          <p:nvPr/>
        </p:nvSpPr>
        <p:spPr>
          <a:xfrm>
            <a:off x="6703213" y="4171046"/>
            <a:ext cx="147637" cy="1397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AT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6" name="Textplatzhalter 21"/>
          <p:cNvSpPr txBox="1">
            <a:spLocks/>
          </p:cNvSpPr>
          <p:nvPr/>
        </p:nvSpPr>
        <p:spPr>
          <a:xfrm>
            <a:off x="7460719" y="4302124"/>
            <a:ext cx="166687" cy="13811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HU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7" name="Textplatzhalter 21"/>
          <p:cNvSpPr txBox="1">
            <a:spLocks/>
          </p:cNvSpPr>
          <p:nvPr/>
        </p:nvSpPr>
        <p:spPr>
          <a:xfrm>
            <a:off x="6710762" y="4574112"/>
            <a:ext cx="141287" cy="13811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SL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8" name="Textplatzhalter 21"/>
          <p:cNvSpPr txBox="1">
            <a:spLocks/>
          </p:cNvSpPr>
          <p:nvPr/>
        </p:nvSpPr>
        <p:spPr>
          <a:xfrm>
            <a:off x="7010496" y="4640906"/>
            <a:ext cx="166687" cy="1397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HR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9" name="Textplatzhalter 21"/>
          <p:cNvSpPr txBox="1">
            <a:spLocks/>
          </p:cNvSpPr>
          <p:nvPr/>
        </p:nvSpPr>
        <p:spPr>
          <a:xfrm>
            <a:off x="8489935" y="4445502"/>
            <a:ext cx="173037" cy="1397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RO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0" name="Textplatzhalter 21"/>
          <p:cNvSpPr txBox="1">
            <a:spLocks/>
          </p:cNvSpPr>
          <p:nvPr/>
        </p:nvSpPr>
        <p:spPr>
          <a:xfrm>
            <a:off x="7838930" y="4956168"/>
            <a:ext cx="160337" cy="13811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RS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1" name="Textplatzhalter 21"/>
          <p:cNvSpPr txBox="1">
            <a:spLocks/>
          </p:cNvSpPr>
          <p:nvPr/>
        </p:nvSpPr>
        <p:spPr>
          <a:xfrm>
            <a:off x="8622357" y="5231474"/>
            <a:ext cx="166687" cy="1397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BG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2" name="Textplatzhalter 21"/>
          <p:cNvSpPr txBox="1">
            <a:spLocks/>
          </p:cNvSpPr>
          <p:nvPr/>
        </p:nvSpPr>
        <p:spPr>
          <a:xfrm>
            <a:off x="7803626" y="5771067"/>
            <a:ext cx="141287" cy="13811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AL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3" name="Textplatzhalter 21"/>
          <p:cNvSpPr txBox="1">
            <a:spLocks/>
          </p:cNvSpPr>
          <p:nvPr/>
        </p:nvSpPr>
        <p:spPr>
          <a:xfrm>
            <a:off x="6710811" y="3663817"/>
            <a:ext cx="153888" cy="138499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CZ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4" name="Textplatzhalter 21"/>
          <p:cNvSpPr txBox="1">
            <a:spLocks/>
          </p:cNvSpPr>
          <p:nvPr/>
        </p:nvSpPr>
        <p:spPr>
          <a:xfrm>
            <a:off x="7356323" y="3073446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PL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6040986" y="2785436"/>
            <a:ext cx="3595888" cy="3695224"/>
            <a:chOff x="-6557936" y="2889558"/>
            <a:chExt cx="2707995" cy="2782803"/>
          </a:xfrm>
          <a:solidFill>
            <a:srgbClr val="B0B1B3"/>
          </a:solidFill>
        </p:grpSpPr>
        <p:sp>
          <p:nvSpPr>
            <p:cNvPr id="36" name="Ungarn" descr="© INSCALE GmbH, 05.05.2010&#10;http://www.presentationload.com/"/>
            <p:cNvSpPr>
              <a:spLocks/>
            </p:cNvSpPr>
            <p:nvPr/>
          </p:nvSpPr>
          <p:spPr bwMode="auto">
            <a:xfrm>
              <a:off x="-5688044" y="4000969"/>
              <a:ext cx="861343" cy="574941"/>
            </a:xfrm>
            <a:custGeom>
              <a:avLst/>
              <a:gdLst/>
              <a:ahLst/>
              <a:cxnLst>
                <a:cxn ang="0">
                  <a:pos x="292" y="23"/>
                </a:cxn>
                <a:cxn ang="0">
                  <a:pos x="276" y="15"/>
                </a:cxn>
                <a:cxn ang="0">
                  <a:pos x="265" y="10"/>
                </a:cxn>
                <a:cxn ang="0">
                  <a:pos x="250" y="9"/>
                </a:cxn>
                <a:cxn ang="0">
                  <a:pos x="235" y="5"/>
                </a:cxn>
                <a:cxn ang="0">
                  <a:pos x="210" y="5"/>
                </a:cxn>
                <a:cxn ang="0">
                  <a:pos x="180" y="25"/>
                </a:cxn>
                <a:cxn ang="0">
                  <a:pos x="148" y="31"/>
                </a:cxn>
                <a:cxn ang="0">
                  <a:pos x="127" y="46"/>
                </a:cxn>
                <a:cxn ang="0">
                  <a:pos x="118" y="60"/>
                </a:cxn>
                <a:cxn ang="0">
                  <a:pos x="101" y="68"/>
                </a:cxn>
                <a:cxn ang="0">
                  <a:pos x="81" y="71"/>
                </a:cxn>
                <a:cxn ang="0">
                  <a:pos x="62" y="68"/>
                </a:cxn>
                <a:cxn ang="0">
                  <a:pos x="39" y="59"/>
                </a:cxn>
                <a:cxn ang="0">
                  <a:pos x="36" y="67"/>
                </a:cxn>
                <a:cxn ang="0">
                  <a:pos x="38" y="76"/>
                </a:cxn>
                <a:cxn ang="0">
                  <a:pos x="19" y="75"/>
                </a:cxn>
                <a:cxn ang="0">
                  <a:pos x="14" y="84"/>
                </a:cxn>
                <a:cxn ang="0">
                  <a:pos x="23" y="90"/>
                </a:cxn>
                <a:cxn ang="0">
                  <a:pos x="14" y="107"/>
                </a:cxn>
                <a:cxn ang="0">
                  <a:pos x="17" y="116"/>
                </a:cxn>
                <a:cxn ang="0">
                  <a:pos x="6" y="126"/>
                </a:cxn>
                <a:cxn ang="0">
                  <a:pos x="9" y="135"/>
                </a:cxn>
                <a:cxn ang="0">
                  <a:pos x="13" y="143"/>
                </a:cxn>
                <a:cxn ang="0">
                  <a:pos x="21" y="152"/>
                </a:cxn>
                <a:cxn ang="0">
                  <a:pos x="27" y="160"/>
                </a:cxn>
                <a:cxn ang="0">
                  <a:pos x="38" y="166"/>
                </a:cxn>
                <a:cxn ang="0">
                  <a:pos x="60" y="189"/>
                </a:cxn>
                <a:cxn ang="0">
                  <a:pos x="76" y="198"/>
                </a:cxn>
                <a:cxn ang="0">
                  <a:pos x="115" y="199"/>
                </a:cxn>
                <a:cxn ang="0">
                  <a:pos x="129" y="188"/>
                </a:cxn>
                <a:cxn ang="0">
                  <a:pos x="140" y="179"/>
                </a:cxn>
                <a:cxn ang="0">
                  <a:pos x="157" y="173"/>
                </a:cxn>
                <a:cxn ang="0">
                  <a:pos x="173" y="168"/>
                </a:cxn>
                <a:cxn ang="0">
                  <a:pos x="202" y="163"/>
                </a:cxn>
                <a:cxn ang="0">
                  <a:pos x="213" y="162"/>
                </a:cxn>
                <a:cxn ang="0">
                  <a:pos x="234" y="152"/>
                </a:cxn>
                <a:cxn ang="0">
                  <a:pos x="239" y="140"/>
                </a:cxn>
                <a:cxn ang="0">
                  <a:pos x="241" y="127"/>
                </a:cxn>
                <a:cxn ang="0">
                  <a:pos x="245" y="114"/>
                </a:cxn>
                <a:cxn ang="0">
                  <a:pos x="250" y="98"/>
                </a:cxn>
                <a:cxn ang="0">
                  <a:pos x="259" y="76"/>
                </a:cxn>
                <a:cxn ang="0">
                  <a:pos x="262" y="66"/>
                </a:cxn>
                <a:cxn ang="0">
                  <a:pos x="276" y="46"/>
                </a:cxn>
                <a:cxn ang="0">
                  <a:pos x="297" y="31"/>
                </a:cxn>
              </a:cxnLst>
              <a:rect l="0" t="0" r="r" b="b"/>
              <a:pathLst>
                <a:path w="300" h="200">
                  <a:moveTo>
                    <a:pt x="294" y="30"/>
                  </a:moveTo>
                  <a:cubicBezTo>
                    <a:pt x="294" y="30"/>
                    <a:pt x="300" y="25"/>
                    <a:pt x="292" y="23"/>
                  </a:cubicBezTo>
                  <a:cubicBezTo>
                    <a:pt x="285" y="21"/>
                    <a:pt x="283" y="25"/>
                    <a:pt x="281" y="21"/>
                  </a:cubicBezTo>
                  <a:cubicBezTo>
                    <a:pt x="279" y="19"/>
                    <a:pt x="279" y="16"/>
                    <a:pt x="276" y="15"/>
                  </a:cubicBezTo>
                  <a:cubicBezTo>
                    <a:pt x="273" y="15"/>
                    <a:pt x="270" y="16"/>
                    <a:pt x="270" y="16"/>
                  </a:cubicBezTo>
                  <a:cubicBezTo>
                    <a:pt x="270" y="16"/>
                    <a:pt x="267" y="11"/>
                    <a:pt x="265" y="10"/>
                  </a:cubicBezTo>
                  <a:cubicBezTo>
                    <a:pt x="263" y="8"/>
                    <a:pt x="259" y="8"/>
                    <a:pt x="259" y="8"/>
                  </a:cubicBezTo>
                  <a:cubicBezTo>
                    <a:pt x="259" y="8"/>
                    <a:pt x="253" y="6"/>
                    <a:pt x="250" y="9"/>
                  </a:cubicBezTo>
                  <a:cubicBezTo>
                    <a:pt x="247" y="11"/>
                    <a:pt x="247" y="15"/>
                    <a:pt x="241" y="14"/>
                  </a:cubicBezTo>
                  <a:cubicBezTo>
                    <a:pt x="236" y="13"/>
                    <a:pt x="235" y="5"/>
                    <a:pt x="235" y="5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19" y="9"/>
                    <a:pt x="210" y="5"/>
                  </a:cubicBezTo>
                  <a:cubicBezTo>
                    <a:pt x="201" y="3"/>
                    <a:pt x="193" y="4"/>
                    <a:pt x="188" y="8"/>
                  </a:cubicBezTo>
                  <a:cubicBezTo>
                    <a:pt x="183" y="11"/>
                    <a:pt x="184" y="21"/>
                    <a:pt x="180" y="25"/>
                  </a:cubicBezTo>
                  <a:cubicBezTo>
                    <a:pt x="175" y="29"/>
                    <a:pt x="163" y="36"/>
                    <a:pt x="163" y="36"/>
                  </a:cubicBezTo>
                  <a:cubicBezTo>
                    <a:pt x="163" y="36"/>
                    <a:pt x="152" y="30"/>
                    <a:pt x="148" y="31"/>
                  </a:cubicBezTo>
                  <a:cubicBezTo>
                    <a:pt x="143" y="32"/>
                    <a:pt x="144" y="40"/>
                    <a:pt x="144" y="40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18" y="43"/>
                    <a:pt x="115" y="48"/>
                  </a:cubicBezTo>
                  <a:cubicBezTo>
                    <a:pt x="111" y="55"/>
                    <a:pt x="118" y="60"/>
                    <a:pt x="118" y="60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75" y="72"/>
                    <a:pt x="71" y="72"/>
                  </a:cubicBezTo>
                  <a:cubicBezTo>
                    <a:pt x="66" y="72"/>
                    <a:pt x="62" y="68"/>
                    <a:pt x="62" y="68"/>
                  </a:cubicBezTo>
                  <a:cubicBezTo>
                    <a:pt x="62" y="68"/>
                    <a:pt x="55" y="60"/>
                    <a:pt x="50" y="59"/>
                  </a:cubicBezTo>
                  <a:cubicBezTo>
                    <a:pt x="47" y="58"/>
                    <a:pt x="43" y="58"/>
                    <a:pt x="39" y="59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1" y="75"/>
                    <a:pt x="19" y="75"/>
                  </a:cubicBezTo>
                  <a:cubicBezTo>
                    <a:pt x="17" y="76"/>
                    <a:pt x="12" y="77"/>
                    <a:pt x="11" y="81"/>
                  </a:cubicBezTo>
                  <a:cubicBezTo>
                    <a:pt x="9" y="86"/>
                    <a:pt x="14" y="84"/>
                    <a:pt x="14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1" y="83"/>
                    <a:pt x="23" y="90"/>
                  </a:cubicBezTo>
                  <a:cubicBezTo>
                    <a:pt x="25" y="96"/>
                    <a:pt x="11" y="99"/>
                    <a:pt x="10" y="102"/>
                  </a:cubicBezTo>
                  <a:cubicBezTo>
                    <a:pt x="10" y="105"/>
                    <a:pt x="14" y="105"/>
                    <a:pt x="14" y="107"/>
                  </a:cubicBezTo>
                  <a:cubicBezTo>
                    <a:pt x="14" y="108"/>
                    <a:pt x="11" y="110"/>
                    <a:pt x="12" y="113"/>
                  </a:cubicBezTo>
                  <a:cubicBezTo>
                    <a:pt x="12" y="115"/>
                    <a:pt x="17" y="116"/>
                    <a:pt x="17" y="116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4"/>
                    <a:pt x="8" y="135"/>
                    <a:pt x="9" y="135"/>
                  </a:cubicBezTo>
                  <a:cubicBezTo>
                    <a:pt x="13" y="137"/>
                    <a:pt x="10" y="139"/>
                    <a:pt x="9" y="141"/>
                  </a:cubicBezTo>
                  <a:cubicBezTo>
                    <a:pt x="9" y="144"/>
                    <a:pt x="13" y="143"/>
                    <a:pt x="13" y="14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3"/>
                    <a:pt x="21" y="152"/>
                    <a:pt x="21" y="152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36" y="163"/>
                    <a:pt x="38" y="166"/>
                  </a:cubicBezTo>
                  <a:cubicBezTo>
                    <a:pt x="40" y="169"/>
                    <a:pt x="42" y="174"/>
                    <a:pt x="42" y="17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89"/>
                    <a:pt x="67" y="188"/>
                    <a:pt x="71" y="190"/>
                  </a:cubicBezTo>
                  <a:cubicBezTo>
                    <a:pt x="75" y="192"/>
                    <a:pt x="76" y="198"/>
                    <a:pt x="76" y="198"/>
                  </a:cubicBezTo>
                  <a:cubicBezTo>
                    <a:pt x="76" y="198"/>
                    <a:pt x="94" y="200"/>
                    <a:pt x="99" y="200"/>
                  </a:cubicBezTo>
                  <a:cubicBezTo>
                    <a:pt x="104" y="200"/>
                    <a:pt x="115" y="199"/>
                    <a:pt x="115" y="19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5" y="181"/>
                    <a:pt x="154" y="176"/>
                    <a:pt x="157" y="173"/>
                  </a:cubicBezTo>
                  <a:cubicBezTo>
                    <a:pt x="159" y="170"/>
                    <a:pt x="164" y="165"/>
                    <a:pt x="166" y="165"/>
                  </a:cubicBezTo>
                  <a:cubicBezTo>
                    <a:pt x="169" y="165"/>
                    <a:pt x="173" y="168"/>
                    <a:pt x="173" y="168"/>
                  </a:cubicBezTo>
                  <a:cubicBezTo>
                    <a:pt x="173" y="168"/>
                    <a:pt x="175" y="162"/>
                    <a:pt x="184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60"/>
                    <a:pt x="209" y="163"/>
                    <a:pt x="213" y="162"/>
                  </a:cubicBezTo>
                  <a:cubicBezTo>
                    <a:pt x="216" y="161"/>
                    <a:pt x="214" y="154"/>
                    <a:pt x="219" y="153"/>
                  </a:cubicBezTo>
                  <a:cubicBezTo>
                    <a:pt x="225" y="152"/>
                    <a:pt x="231" y="156"/>
                    <a:pt x="234" y="152"/>
                  </a:cubicBezTo>
                  <a:cubicBezTo>
                    <a:pt x="237" y="149"/>
                    <a:pt x="235" y="143"/>
                    <a:pt x="235" y="143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97" y="31"/>
                    <a:pt x="297" y="31"/>
                    <a:pt x="297" y="31"/>
                  </a:cubicBezTo>
                  <a:lnTo>
                    <a:pt x="294" y="30"/>
                  </a:lnTo>
                  <a:close/>
                </a:path>
              </a:pathLst>
            </a:custGeom>
            <a:grpFill/>
            <a:ln w="3175" algn="ctr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none" lIns="90000" tIns="90000" rIns="72000" bIns="900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800" kern="0" noProof="1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Tschechien" descr="© INSCALE GmbH, 05.05.2010&#10;http://www.presentationload.com/"/>
            <p:cNvSpPr>
              <a:spLocks/>
            </p:cNvSpPr>
            <p:nvPr/>
          </p:nvSpPr>
          <p:spPr bwMode="auto">
            <a:xfrm>
              <a:off x="-6224513" y="3605564"/>
              <a:ext cx="846382" cy="478762"/>
            </a:xfrm>
            <a:custGeom>
              <a:avLst/>
              <a:gdLst/>
              <a:ahLst/>
              <a:cxnLst>
                <a:cxn ang="0">
                  <a:pos x="282" y="79"/>
                </a:cxn>
                <a:cxn ang="0">
                  <a:pos x="269" y="64"/>
                </a:cxn>
                <a:cxn ang="0">
                  <a:pos x="252" y="63"/>
                </a:cxn>
                <a:cxn ang="0">
                  <a:pos x="243" y="58"/>
                </a:cxn>
                <a:cxn ang="0">
                  <a:pos x="243" y="48"/>
                </a:cxn>
                <a:cxn ang="0">
                  <a:pos x="227" y="48"/>
                </a:cxn>
                <a:cxn ang="0">
                  <a:pos x="204" y="37"/>
                </a:cxn>
                <a:cxn ang="0">
                  <a:pos x="211" y="46"/>
                </a:cxn>
                <a:cxn ang="0">
                  <a:pos x="207" y="51"/>
                </a:cxn>
                <a:cxn ang="0">
                  <a:pos x="191" y="58"/>
                </a:cxn>
                <a:cxn ang="0">
                  <a:pos x="175" y="41"/>
                </a:cxn>
                <a:cxn ang="0">
                  <a:pos x="179" y="25"/>
                </a:cxn>
                <a:cxn ang="0">
                  <a:pos x="165" y="25"/>
                </a:cxn>
                <a:cxn ang="0">
                  <a:pos x="143" y="22"/>
                </a:cxn>
                <a:cxn ang="0">
                  <a:pos x="137" y="7"/>
                </a:cxn>
                <a:cxn ang="0">
                  <a:pos x="121" y="8"/>
                </a:cxn>
                <a:cxn ang="0">
                  <a:pos x="121" y="13"/>
                </a:cxn>
                <a:cxn ang="0">
                  <a:pos x="110" y="14"/>
                </a:cxn>
                <a:cxn ang="0">
                  <a:pos x="101" y="9"/>
                </a:cxn>
                <a:cxn ang="0">
                  <a:pos x="89" y="5"/>
                </a:cxn>
                <a:cxn ang="0">
                  <a:pos x="89" y="12"/>
                </a:cxn>
                <a:cxn ang="0">
                  <a:pos x="64" y="23"/>
                </a:cxn>
                <a:cxn ang="0">
                  <a:pos x="47" y="37"/>
                </a:cxn>
                <a:cxn ang="0">
                  <a:pos x="30" y="44"/>
                </a:cxn>
                <a:cxn ang="0">
                  <a:pos x="16" y="49"/>
                </a:cxn>
                <a:cxn ang="0">
                  <a:pos x="2" y="52"/>
                </a:cxn>
                <a:cxn ang="0">
                  <a:pos x="7" y="67"/>
                </a:cxn>
                <a:cxn ang="0">
                  <a:pos x="19" y="77"/>
                </a:cxn>
                <a:cxn ang="0">
                  <a:pos x="14" y="88"/>
                </a:cxn>
                <a:cxn ang="0">
                  <a:pos x="23" y="103"/>
                </a:cxn>
                <a:cxn ang="0">
                  <a:pos x="50" y="130"/>
                </a:cxn>
                <a:cxn ang="0">
                  <a:pos x="69" y="141"/>
                </a:cxn>
                <a:cxn ang="0">
                  <a:pos x="81" y="153"/>
                </a:cxn>
                <a:cxn ang="0">
                  <a:pos x="89" y="161"/>
                </a:cxn>
                <a:cxn ang="0">
                  <a:pos x="91" y="165"/>
                </a:cxn>
                <a:cxn ang="0">
                  <a:pos x="106" y="161"/>
                </a:cxn>
                <a:cxn ang="0">
                  <a:pos x="112" y="162"/>
                </a:cxn>
                <a:cxn ang="0">
                  <a:pos x="116" y="156"/>
                </a:cxn>
                <a:cxn ang="0">
                  <a:pos x="128" y="153"/>
                </a:cxn>
                <a:cxn ang="0">
                  <a:pos x="135" y="136"/>
                </a:cxn>
                <a:cxn ang="0">
                  <a:pos x="143" y="136"/>
                </a:cxn>
                <a:cxn ang="0">
                  <a:pos x="161" y="143"/>
                </a:cxn>
                <a:cxn ang="0">
                  <a:pos x="177" y="150"/>
                </a:cxn>
                <a:cxn ang="0">
                  <a:pos x="193" y="144"/>
                </a:cxn>
                <a:cxn ang="0">
                  <a:pos x="206" y="150"/>
                </a:cxn>
                <a:cxn ang="0">
                  <a:pos x="216" y="152"/>
                </a:cxn>
                <a:cxn ang="0">
                  <a:pos x="242" y="141"/>
                </a:cxn>
                <a:cxn ang="0">
                  <a:pos x="256" y="126"/>
                </a:cxn>
                <a:cxn ang="0">
                  <a:pos x="266" y="107"/>
                </a:cxn>
                <a:cxn ang="0">
                  <a:pos x="281" y="92"/>
                </a:cxn>
                <a:cxn ang="0">
                  <a:pos x="295" y="90"/>
                </a:cxn>
              </a:cxnLst>
              <a:rect l="0" t="0" r="r" b="b"/>
              <a:pathLst>
                <a:path w="295" h="167">
                  <a:moveTo>
                    <a:pt x="291" y="79"/>
                  </a:moveTo>
                  <a:cubicBezTo>
                    <a:pt x="282" y="79"/>
                    <a:pt x="282" y="79"/>
                    <a:pt x="282" y="79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5" y="59"/>
                    <a:pt x="243" y="58"/>
                  </a:cubicBezTo>
                  <a:cubicBezTo>
                    <a:pt x="242" y="57"/>
                    <a:pt x="239" y="53"/>
                    <a:pt x="239" y="53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3" y="43"/>
                    <a:pt x="217" y="41"/>
                  </a:cubicBezTo>
                  <a:cubicBezTo>
                    <a:pt x="211" y="39"/>
                    <a:pt x="204" y="37"/>
                    <a:pt x="204" y="3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9" y="46"/>
                    <a:pt x="211" y="46"/>
                  </a:cubicBezTo>
                  <a:cubicBezTo>
                    <a:pt x="213" y="46"/>
                    <a:pt x="211" y="52"/>
                    <a:pt x="211" y="52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7" y="51"/>
                    <a:pt x="201" y="54"/>
                    <a:pt x="201" y="56"/>
                  </a:cubicBezTo>
                  <a:cubicBezTo>
                    <a:pt x="200" y="58"/>
                    <a:pt x="194" y="60"/>
                    <a:pt x="191" y="58"/>
                  </a:cubicBezTo>
                  <a:cubicBezTo>
                    <a:pt x="188" y="56"/>
                    <a:pt x="189" y="48"/>
                    <a:pt x="187" y="45"/>
                  </a:cubicBezTo>
                  <a:cubicBezTo>
                    <a:pt x="186" y="42"/>
                    <a:pt x="177" y="43"/>
                    <a:pt x="175" y="41"/>
                  </a:cubicBezTo>
                  <a:cubicBezTo>
                    <a:pt x="173" y="38"/>
                    <a:pt x="186" y="30"/>
                    <a:pt x="186" y="30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3"/>
                    <a:pt x="112" y="16"/>
                    <a:pt x="110" y="14"/>
                  </a:cubicBezTo>
                  <a:cubicBezTo>
                    <a:pt x="107" y="12"/>
                    <a:pt x="101" y="14"/>
                    <a:pt x="106" y="8"/>
                  </a:cubicBezTo>
                  <a:cubicBezTo>
                    <a:pt x="105" y="9"/>
                    <a:pt x="102" y="9"/>
                    <a:pt x="101" y="9"/>
                  </a:cubicBezTo>
                  <a:cubicBezTo>
                    <a:pt x="107" y="1"/>
                    <a:pt x="94" y="2"/>
                    <a:pt x="91" y="0"/>
                  </a:cubicBezTo>
                  <a:cubicBezTo>
                    <a:pt x="90" y="1"/>
                    <a:pt x="89" y="4"/>
                    <a:pt x="89" y="5"/>
                  </a:cubicBezTo>
                  <a:cubicBezTo>
                    <a:pt x="90" y="5"/>
                    <a:pt x="95" y="7"/>
                    <a:pt x="95" y="8"/>
                  </a:cubicBezTo>
                  <a:cubicBezTo>
                    <a:pt x="95" y="12"/>
                    <a:pt x="92" y="10"/>
                    <a:pt x="89" y="12"/>
                  </a:cubicBezTo>
                  <a:cubicBezTo>
                    <a:pt x="84" y="14"/>
                    <a:pt x="80" y="18"/>
                    <a:pt x="77" y="18"/>
                  </a:cubicBezTo>
                  <a:cubicBezTo>
                    <a:pt x="74" y="18"/>
                    <a:pt x="66" y="22"/>
                    <a:pt x="64" y="23"/>
                  </a:cubicBezTo>
                  <a:cubicBezTo>
                    <a:pt x="60" y="25"/>
                    <a:pt x="58" y="35"/>
                    <a:pt x="53" y="30"/>
                  </a:cubicBezTo>
                  <a:cubicBezTo>
                    <a:pt x="53" y="30"/>
                    <a:pt x="50" y="32"/>
                    <a:pt x="47" y="37"/>
                  </a:cubicBezTo>
                  <a:cubicBezTo>
                    <a:pt x="45" y="39"/>
                    <a:pt x="43" y="40"/>
                    <a:pt x="41" y="39"/>
                  </a:cubicBezTo>
                  <a:cubicBezTo>
                    <a:pt x="40" y="48"/>
                    <a:pt x="33" y="42"/>
                    <a:pt x="30" y="44"/>
                  </a:cubicBezTo>
                  <a:cubicBezTo>
                    <a:pt x="29" y="44"/>
                    <a:pt x="25" y="46"/>
                    <a:pt x="25" y="46"/>
                  </a:cubicBezTo>
                  <a:cubicBezTo>
                    <a:pt x="19" y="43"/>
                    <a:pt x="18" y="48"/>
                    <a:pt x="16" y="49"/>
                  </a:cubicBezTo>
                  <a:cubicBezTo>
                    <a:pt x="14" y="52"/>
                    <a:pt x="11" y="61"/>
                    <a:pt x="10" y="62"/>
                  </a:cubicBezTo>
                  <a:cubicBezTo>
                    <a:pt x="9" y="62"/>
                    <a:pt x="3" y="54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3"/>
                    <a:pt x="7" y="67"/>
                  </a:cubicBezTo>
                  <a:cubicBezTo>
                    <a:pt x="9" y="70"/>
                    <a:pt x="18" y="72"/>
                    <a:pt x="16" y="76"/>
                  </a:cubicBezTo>
                  <a:cubicBezTo>
                    <a:pt x="17" y="76"/>
                    <a:pt x="18" y="77"/>
                    <a:pt x="19" y="77"/>
                  </a:cubicBezTo>
                  <a:cubicBezTo>
                    <a:pt x="19" y="79"/>
                    <a:pt x="18" y="84"/>
                    <a:pt x="17" y="8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2"/>
                    <a:pt x="18" y="92"/>
                    <a:pt x="19" y="93"/>
                  </a:cubicBezTo>
                  <a:cubicBezTo>
                    <a:pt x="21" y="96"/>
                    <a:pt x="21" y="100"/>
                    <a:pt x="23" y="103"/>
                  </a:cubicBezTo>
                  <a:cubicBezTo>
                    <a:pt x="24" y="106"/>
                    <a:pt x="29" y="115"/>
                    <a:pt x="33" y="116"/>
                  </a:cubicBezTo>
                  <a:cubicBezTo>
                    <a:pt x="40" y="117"/>
                    <a:pt x="49" y="130"/>
                    <a:pt x="50" y="130"/>
                  </a:cubicBezTo>
                  <a:cubicBezTo>
                    <a:pt x="53" y="130"/>
                    <a:pt x="59" y="131"/>
                    <a:pt x="59" y="135"/>
                  </a:cubicBezTo>
                  <a:cubicBezTo>
                    <a:pt x="60" y="143"/>
                    <a:pt x="66" y="136"/>
                    <a:pt x="69" y="141"/>
                  </a:cubicBezTo>
                  <a:cubicBezTo>
                    <a:pt x="72" y="146"/>
                    <a:pt x="76" y="149"/>
                    <a:pt x="77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3" y="155"/>
                    <a:pt x="85" y="155"/>
                  </a:cubicBezTo>
                  <a:cubicBezTo>
                    <a:pt x="86" y="156"/>
                    <a:pt x="89" y="161"/>
                    <a:pt x="89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2"/>
                    <a:pt x="116" y="164"/>
                    <a:pt x="118" y="164"/>
                  </a:cubicBezTo>
                  <a:cubicBezTo>
                    <a:pt x="119" y="164"/>
                    <a:pt x="116" y="158"/>
                    <a:pt x="116" y="156"/>
                  </a:cubicBezTo>
                  <a:cubicBezTo>
                    <a:pt x="117" y="154"/>
                    <a:pt x="121" y="150"/>
                    <a:pt x="121" y="150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7" y="138"/>
                    <a:pt x="140" y="138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50" y="138"/>
                    <a:pt x="151" y="138"/>
                  </a:cubicBezTo>
                  <a:cubicBezTo>
                    <a:pt x="152" y="138"/>
                    <a:pt x="161" y="143"/>
                    <a:pt x="161" y="143"/>
                  </a:cubicBezTo>
                  <a:cubicBezTo>
                    <a:pt x="161" y="143"/>
                    <a:pt x="163" y="142"/>
                    <a:pt x="167" y="142"/>
                  </a:cubicBezTo>
                  <a:cubicBezTo>
                    <a:pt x="172" y="142"/>
                    <a:pt x="177" y="150"/>
                    <a:pt x="177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7" y="149"/>
                    <a:pt x="222" y="141"/>
                    <a:pt x="226" y="139"/>
                  </a:cubicBezTo>
                  <a:cubicBezTo>
                    <a:pt x="230" y="137"/>
                    <a:pt x="242" y="141"/>
                    <a:pt x="242" y="141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3" y="130"/>
                    <a:pt x="256" y="126"/>
                  </a:cubicBezTo>
                  <a:cubicBezTo>
                    <a:pt x="259" y="123"/>
                    <a:pt x="261" y="127"/>
                    <a:pt x="263" y="123"/>
                  </a:cubicBezTo>
                  <a:cubicBezTo>
                    <a:pt x="266" y="119"/>
                    <a:pt x="264" y="111"/>
                    <a:pt x="266" y="107"/>
                  </a:cubicBezTo>
                  <a:cubicBezTo>
                    <a:pt x="270" y="104"/>
                    <a:pt x="272" y="106"/>
                    <a:pt x="276" y="103"/>
                  </a:cubicBezTo>
                  <a:cubicBezTo>
                    <a:pt x="280" y="100"/>
                    <a:pt x="281" y="92"/>
                    <a:pt x="281" y="92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95" y="90"/>
                    <a:pt x="295" y="90"/>
                    <a:pt x="295" y="90"/>
                  </a:cubicBezTo>
                  <a:lnTo>
                    <a:pt x="291" y="79"/>
                  </a:lnTo>
                  <a:close/>
                </a:path>
              </a:pathLst>
            </a:custGeom>
            <a:solidFill>
              <a:srgbClr val="B0B1B3"/>
            </a:solidFill>
            <a:ln w="3175" algn="ctr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none" lIns="90000" tIns="90000" rIns="72000" bIns="900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800" kern="0" noProof="1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Slowenien" descr="© INSCALE GmbH, 05.05.2010&#10;http://www.presentationload.com/"/>
            <p:cNvSpPr>
              <a:spLocks/>
            </p:cNvSpPr>
            <p:nvPr/>
          </p:nvSpPr>
          <p:spPr bwMode="auto">
            <a:xfrm>
              <a:off x="-6042841" y="4379277"/>
              <a:ext cx="414642" cy="292813"/>
            </a:xfrm>
            <a:custGeom>
              <a:avLst/>
              <a:gdLst/>
              <a:ahLst/>
              <a:cxnLst>
                <a:cxn ang="0">
                  <a:pos x="119" y="13"/>
                </a:cxn>
                <a:cxn ang="0">
                  <a:pos x="108" y="13"/>
                </a:cxn>
                <a:cxn ang="0">
                  <a:pos x="96" y="20"/>
                </a:cxn>
                <a:cxn ang="0">
                  <a:pos x="83" y="20"/>
                </a:cxn>
                <a:cxn ang="0">
                  <a:pos x="68" y="22"/>
                </a:cxn>
                <a:cxn ang="0">
                  <a:pos x="59" y="30"/>
                </a:cxn>
                <a:cxn ang="0">
                  <a:pos x="46" y="34"/>
                </a:cxn>
                <a:cxn ang="0">
                  <a:pos x="33" y="33"/>
                </a:cxn>
                <a:cxn ang="0">
                  <a:pos x="18" y="31"/>
                </a:cxn>
                <a:cxn ang="0">
                  <a:pos x="15" y="36"/>
                </a:cxn>
                <a:cxn ang="0">
                  <a:pos x="0" y="45"/>
                </a:cxn>
                <a:cxn ang="0">
                  <a:pos x="14" y="53"/>
                </a:cxn>
                <a:cxn ang="0">
                  <a:pos x="5" y="68"/>
                </a:cxn>
                <a:cxn ang="0">
                  <a:pos x="11" y="78"/>
                </a:cxn>
                <a:cxn ang="0">
                  <a:pos x="18" y="91"/>
                </a:cxn>
                <a:cxn ang="0">
                  <a:pos x="7" y="99"/>
                </a:cxn>
                <a:cxn ang="0">
                  <a:pos x="19" y="98"/>
                </a:cxn>
                <a:cxn ang="0">
                  <a:pos x="32" y="97"/>
                </a:cxn>
                <a:cxn ang="0">
                  <a:pos x="52" y="93"/>
                </a:cxn>
                <a:cxn ang="0">
                  <a:pos x="55" y="88"/>
                </a:cxn>
                <a:cxn ang="0">
                  <a:pos x="58" y="88"/>
                </a:cxn>
                <a:cxn ang="0">
                  <a:pos x="72" y="97"/>
                </a:cxn>
                <a:cxn ang="0">
                  <a:pos x="80" y="96"/>
                </a:cxn>
                <a:cxn ang="0">
                  <a:pos x="94" y="94"/>
                </a:cxn>
                <a:cxn ang="0">
                  <a:pos x="95" y="83"/>
                </a:cxn>
                <a:cxn ang="0">
                  <a:pos x="85" y="80"/>
                </a:cxn>
                <a:cxn ang="0">
                  <a:pos x="107" y="71"/>
                </a:cxn>
                <a:cxn ang="0">
                  <a:pos x="102" y="50"/>
                </a:cxn>
                <a:cxn ang="0">
                  <a:pos x="124" y="31"/>
                </a:cxn>
                <a:cxn ang="0">
                  <a:pos x="132" y="23"/>
                </a:cxn>
                <a:cxn ang="0">
                  <a:pos x="145" y="20"/>
                </a:cxn>
                <a:cxn ang="0">
                  <a:pos x="137" y="11"/>
                </a:cxn>
                <a:cxn ang="0">
                  <a:pos x="133" y="3"/>
                </a:cxn>
                <a:cxn ang="0">
                  <a:pos x="121" y="3"/>
                </a:cxn>
              </a:cxnLst>
              <a:rect l="0" t="0" r="r" b="b"/>
              <a:pathLst>
                <a:path w="145" h="102">
                  <a:moveTo>
                    <a:pt x="117" y="6"/>
                  </a:moveTo>
                  <a:cubicBezTo>
                    <a:pt x="115" y="10"/>
                    <a:pt x="119" y="13"/>
                    <a:pt x="119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4" y="12"/>
                    <a:pt x="108" y="13"/>
                  </a:cubicBezTo>
                  <a:cubicBezTo>
                    <a:pt x="100" y="13"/>
                    <a:pt x="100" y="15"/>
                    <a:pt x="100" y="1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4" y="18"/>
                    <a:pt x="91" y="18"/>
                  </a:cubicBezTo>
                  <a:cubicBezTo>
                    <a:pt x="88" y="17"/>
                    <a:pt x="83" y="20"/>
                    <a:pt x="83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2" y="21"/>
                    <a:pt x="68" y="22"/>
                  </a:cubicBezTo>
                  <a:cubicBezTo>
                    <a:pt x="65" y="22"/>
                    <a:pt x="66" y="28"/>
                    <a:pt x="64" y="29"/>
                  </a:cubicBezTo>
                  <a:cubicBezTo>
                    <a:pt x="62" y="30"/>
                    <a:pt x="59" y="30"/>
                    <a:pt x="59" y="3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6" y="35"/>
                    <a:pt x="1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13" y="47"/>
                    <a:pt x="14" y="53"/>
                  </a:cubicBezTo>
                  <a:cubicBezTo>
                    <a:pt x="14" y="57"/>
                    <a:pt x="4" y="62"/>
                    <a:pt x="4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13" y="62"/>
                    <a:pt x="14" y="65"/>
                  </a:cubicBezTo>
                  <a:cubicBezTo>
                    <a:pt x="15" y="67"/>
                    <a:pt x="11" y="78"/>
                    <a:pt x="11" y="78"/>
                  </a:cubicBezTo>
                  <a:cubicBezTo>
                    <a:pt x="11" y="78"/>
                    <a:pt x="23" y="78"/>
                    <a:pt x="23" y="84"/>
                  </a:cubicBezTo>
                  <a:cubicBezTo>
                    <a:pt x="23" y="88"/>
                    <a:pt x="18" y="91"/>
                    <a:pt x="18" y="9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12" y="102"/>
                    <a:pt x="14" y="102"/>
                  </a:cubicBezTo>
                  <a:cubicBezTo>
                    <a:pt x="15" y="102"/>
                    <a:pt x="19" y="98"/>
                    <a:pt x="19" y="98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4" y="85"/>
                    <a:pt x="55" y="84"/>
                  </a:cubicBezTo>
                  <a:cubicBezTo>
                    <a:pt x="58" y="84"/>
                    <a:pt x="58" y="88"/>
                    <a:pt x="58" y="8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2"/>
                    <a:pt x="72" y="92"/>
                  </a:cubicBezTo>
                  <a:cubicBezTo>
                    <a:pt x="75" y="92"/>
                    <a:pt x="80" y="96"/>
                    <a:pt x="80" y="96"/>
                  </a:cubicBezTo>
                  <a:cubicBezTo>
                    <a:pt x="80" y="96"/>
                    <a:pt x="78" y="99"/>
                    <a:pt x="84" y="99"/>
                  </a:cubicBezTo>
                  <a:cubicBezTo>
                    <a:pt x="91" y="99"/>
                    <a:pt x="94" y="94"/>
                    <a:pt x="94" y="94"/>
                  </a:cubicBezTo>
                  <a:cubicBezTo>
                    <a:pt x="94" y="94"/>
                    <a:pt x="88" y="90"/>
                    <a:pt x="91" y="88"/>
                  </a:cubicBezTo>
                  <a:cubicBezTo>
                    <a:pt x="93" y="86"/>
                    <a:pt x="95" y="83"/>
                    <a:pt x="95" y="83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83" y="84"/>
                    <a:pt x="85" y="80"/>
                  </a:cubicBezTo>
                  <a:cubicBezTo>
                    <a:pt x="87" y="76"/>
                    <a:pt x="101" y="69"/>
                    <a:pt x="101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99" y="54"/>
                    <a:pt x="102" y="50"/>
                  </a:cubicBezTo>
                  <a:cubicBezTo>
                    <a:pt x="105" y="46"/>
                    <a:pt x="124" y="38"/>
                    <a:pt x="124" y="38"/>
                  </a:cubicBezTo>
                  <a:cubicBezTo>
                    <a:pt x="124" y="38"/>
                    <a:pt x="121" y="31"/>
                    <a:pt x="124" y="31"/>
                  </a:cubicBezTo>
                  <a:cubicBezTo>
                    <a:pt x="126" y="31"/>
                    <a:pt x="132" y="34"/>
                    <a:pt x="132" y="34"/>
                  </a:cubicBezTo>
                  <a:cubicBezTo>
                    <a:pt x="132" y="34"/>
                    <a:pt x="129" y="23"/>
                    <a:pt x="132" y="23"/>
                  </a:cubicBezTo>
                  <a:cubicBezTo>
                    <a:pt x="136" y="22"/>
                    <a:pt x="145" y="25"/>
                    <a:pt x="145" y="25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37" y="21"/>
                    <a:pt x="137" y="18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3" y="12"/>
                    <a:pt x="133" y="9"/>
                  </a:cubicBezTo>
                  <a:cubicBezTo>
                    <a:pt x="134" y="7"/>
                    <a:pt x="137" y="5"/>
                    <a:pt x="133" y="3"/>
                  </a:cubicBezTo>
                  <a:cubicBezTo>
                    <a:pt x="132" y="3"/>
                    <a:pt x="128" y="2"/>
                    <a:pt x="124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19" y="2"/>
                    <a:pt x="117" y="6"/>
                  </a:cubicBezTo>
                  <a:close/>
                </a:path>
              </a:pathLst>
            </a:custGeom>
            <a:grpFill/>
            <a:ln w="3175" algn="ctr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none" lIns="90000" tIns="90000" rIns="72000" bIns="900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800" kern="0" noProof="1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Slowakei" descr="© INSCALE GmbH, 05.05.2010&#10;http://www.presentationload.com/"/>
            <p:cNvSpPr>
              <a:spLocks/>
            </p:cNvSpPr>
            <p:nvPr/>
          </p:nvSpPr>
          <p:spPr bwMode="auto">
            <a:xfrm>
              <a:off x="-5615375" y="3834258"/>
              <a:ext cx="705319" cy="374032"/>
            </a:xfrm>
            <a:custGeom>
              <a:avLst/>
              <a:gdLst/>
              <a:ahLst/>
              <a:cxnLst>
                <a:cxn ang="0">
                  <a:pos x="221" y="7"/>
                </a:cxn>
                <a:cxn ang="0">
                  <a:pos x="202" y="1"/>
                </a:cxn>
                <a:cxn ang="0">
                  <a:pos x="179" y="7"/>
                </a:cxn>
                <a:cxn ang="0">
                  <a:pos x="165" y="9"/>
                </a:cxn>
                <a:cxn ang="0">
                  <a:pos x="141" y="16"/>
                </a:cxn>
                <a:cxn ang="0">
                  <a:pos x="130" y="23"/>
                </a:cxn>
                <a:cxn ang="0">
                  <a:pos x="125" y="19"/>
                </a:cxn>
                <a:cxn ang="0">
                  <a:pos x="116" y="14"/>
                </a:cxn>
                <a:cxn ang="0">
                  <a:pos x="113" y="11"/>
                </a:cxn>
                <a:cxn ang="0">
                  <a:pos x="102" y="9"/>
                </a:cxn>
                <a:cxn ang="0">
                  <a:pos x="96" y="16"/>
                </a:cxn>
                <a:cxn ang="0">
                  <a:pos x="86" y="10"/>
                </a:cxn>
                <a:cxn ang="0">
                  <a:pos x="76" y="13"/>
                </a:cxn>
                <a:cxn ang="0">
                  <a:pos x="64" y="23"/>
                </a:cxn>
                <a:cxn ang="0">
                  <a:pos x="51" y="43"/>
                </a:cxn>
                <a:cxn ang="0">
                  <a:pos x="43" y="53"/>
                </a:cxn>
                <a:cxn ang="0">
                  <a:pos x="14" y="59"/>
                </a:cxn>
                <a:cxn ang="0">
                  <a:pos x="4" y="73"/>
                </a:cxn>
                <a:cxn ang="0">
                  <a:pos x="0" y="90"/>
                </a:cxn>
                <a:cxn ang="0">
                  <a:pos x="9" y="105"/>
                </a:cxn>
                <a:cxn ang="0">
                  <a:pos x="14" y="117"/>
                </a:cxn>
                <a:cxn ang="0">
                  <a:pos x="37" y="126"/>
                </a:cxn>
                <a:cxn ang="0">
                  <a:pos x="56" y="129"/>
                </a:cxn>
                <a:cxn ang="0">
                  <a:pos x="76" y="126"/>
                </a:cxn>
                <a:cxn ang="0">
                  <a:pos x="93" y="118"/>
                </a:cxn>
                <a:cxn ang="0">
                  <a:pos x="102" y="104"/>
                </a:cxn>
                <a:cxn ang="0">
                  <a:pos x="123" y="89"/>
                </a:cxn>
                <a:cxn ang="0">
                  <a:pos x="155" y="83"/>
                </a:cxn>
                <a:cxn ang="0">
                  <a:pos x="185" y="63"/>
                </a:cxn>
                <a:cxn ang="0">
                  <a:pos x="210" y="63"/>
                </a:cxn>
                <a:cxn ang="0">
                  <a:pos x="225" y="67"/>
                </a:cxn>
                <a:cxn ang="0">
                  <a:pos x="232" y="55"/>
                </a:cxn>
                <a:cxn ang="0">
                  <a:pos x="241" y="30"/>
                </a:cxn>
                <a:cxn ang="0">
                  <a:pos x="222" y="14"/>
                </a:cxn>
              </a:cxnLst>
              <a:rect l="0" t="0" r="r" b="b"/>
              <a:pathLst>
                <a:path w="246" h="130">
                  <a:moveTo>
                    <a:pt x="222" y="14"/>
                  </a:moveTo>
                  <a:cubicBezTo>
                    <a:pt x="222" y="14"/>
                    <a:pt x="222" y="9"/>
                    <a:pt x="221" y="7"/>
                  </a:cubicBezTo>
                  <a:cubicBezTo>
                    <a:pt x="220" y="5"/>
                    <a:pt x="208" y="5"/>
                    <a:pt x="208" y="5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199" y="0"/>
                    <a:pt x="192" y="1"/>
                  </a:cubicBezTo>
                  <a:cubicBezTo>
                    <a:pt x="184" y="3"/>
                    <a:pt x="179" y="7"/>
                    <a:pt x="179" y="7"/>
                  </a:cubicBezTo>
                  <a:cubicBezTo>
                    <a:pt x="179" y="7"/>
                    <a:pt x="178" y="13"/>
                    <a:pt x="173" y="14"/>
                  </a:cubicBezTo>
                  <a:cubicBezTo>
                    <a:pt x="166" y="15"/>
                    <a:pt x="165" y="9"/>
                    <a:pt x="165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6" y="10"/>
                    <a:pt x="141" y="16"/>
                    <a:pt x="141" y="1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3"/>
                    <a:pt x="126" y="26"/>
                    <a:pt x="124" y="26"/>
                  </a:cubicBezTo>
                  <a:cubicBezTo>
                    <a:pt x="120" y="26"/>
                    <a:pt x="125" y="19"/>
                    <a:pt x="125" y="19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2" y="4"/>
                    <a:pt x="108" y="3"/>
                  </a:cubicBezTo>
                  <a:cubicBezTo>
                    <a:pt x="103" y="3"/>
                    <a:pt x="102" y="9"/>
                    <a:pt x="102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20"/>
                    <a:pt x="64" y="23"/>
                  </a:cubicBezTo>
                  <a:cubicBezTo>
                    <a:pt x="60" y="26"/>
                    <a:pt x="58" y="24"/>
                    <a:pt x="54" y="27"/>
                  </a:cubicBezTo>
                  <a:cubicBezTo>
                    <a:pt x="52" y="31"/>
                    <a:pt x="54" y="39"/>
                    <a:pt x="51" y="43"/>
                  </a:cubicBezTo>
                  <a:cubicBezTo>
                    <a:pt x="49" y="47"/>
                    <a:pt x="47" y="43"/>
                    <a:pt x="44" y="46"/>
                  </a:cubicBezTo>
                  <a:cubicBezTo>
                    <a:pt x="41" y="50"/>
                    <a:pt x="43" y="53"/>
                    <a:pt x="43" y="53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18" y="57"/>
                    <a:pt x="14" y="59"/>
                  </a:cubicBezTo>
                  <a:cubicBezTo>
                    <a:pt x="10" y="61"/>
                    <a:pt x="5" y="69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1" y="85"/>
                    <a:pt x="0" y="90"/>
                  </a:cubicBezTo>
                  <a:cubicBezTo>
                    <a:pt x="0" y="95"/>
                    <a:pt x="7" y="99"/>
                    <a:pt x="7" y="9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2" y="109"/>
                    <a:pt x="14" y="113"/>
                  </a:cubicBezTo>
                  <a:cubicBezTo>
                    <a:pt x="14" y="114"/>
                    <a:pt x="15" y="116"/>
                    <a:pt x="14" y="117"/>
                  </a:cubicBezTo>
                  <a:cubicBezTo>
                    <a:pt x="18" y="116"/>
                    <a:pt x="22" y="116"/>
                    <a:pt x="25" y="117"/>
                  </a:cubicBezTo>
                  <a:cubicBezTo>
                    <a:pt x="30" y="118"/>
                    <a:pt x="37" y="126"/>
                    <a:pt x="37" y="126"/>
                  </a:cubicBezTo>
                  <a:cubicBezTo>
                    <a:pt x="37" y="126"/>
                    <a:pt x="41" y="130"/>
                    <a:pt x="46" y="130"/>
                  </a:cubicBezTo>
                  <a:cubicBezTo>
                    <a:pt x="50" y="130"/>
                    <a:pt x="56" y="129"/>
                    <a:pt x="5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86" y="113"/>
                    <a:pt x="90" y="106"/>
                  </a:cubicBezTo>
                  <a:cubicBezTo>
                    <a:pt x="93" y="101"/>
                    <a:pt x="102" y="104"/>
                    <a:pt x="102" y="104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8" y="90"/>
                    <a:pt x="123" y="89"/>
                  </a:cubicBezTo>
                  <a:cubicBezTo>
                    <a:pt x="127" y="88"/>
                    <a:pt x="138" y="94"/>
                    <a:pt x="138" y="94"/>
                  </a:cubicBezTo>
                  <a:cubicBezTo>
                    <a:pt x="138" y="94"/>
                    <a:pt x="150" y="87"/>
                    <a:pt x="155" y="83"/>
                  </a:cubicBezTo>
                  <a:cubicBezTo>
                    <a:pt x="159" y="79"/>
                    <a:pt x="158" y="69"/>
                    <a:pt x="163" y="66"/>
                  </a:cubicBezTo>
                  <a:cubicBezTo>
                    <a:pt x="168" y="62"/>
                    <a:pt x="176" y="61"/>
                    <a:pt x="185" y="63"/>
                  </a:cubicBezTo>
                  <a:cubicBezTo>
                    <a:pt x="194" y="67"/>
                    <a:pt x="201" y="58"/>
                    <a:pt x="201" y="58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0" y="63"/>
                    <a:pt x="211" y="71"/>
                    <a:pt x="216" y="72"/>
                  </a:cubicBezTo>
                  <a:cubicBezTo>
                    <a:pt x="222" y="73"/>
                    <a:pt x="222" y="69"/>
                    <a:pt x="225" y="67"/>
                  </a:cubicBezTo>
                  <a:cubicBezTo>
                    <a:pt x="228" y="64"/>
                    <a:pt x="234" y="66"/>
                    <a:pt x="234" y="66"/>
                  </a:cubicBezTo>
                  <a:cubicBezTo>
                    <a:pt x="234" y="66"/>
                    <a:pt x="232" y="59"/>
                    <a:pt x="232" y="55"/>
                  </a:cubicBezTo>
                  <a:cubicBezTo>
                    <a:pt x="232" y="51"/>
                    <a:pt x="240" y="43"/>
                    <a:pt x="240" y="43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6" y="18"/>
                    <a:pt x="246" y="18"/>
                    <a:pt x="246" y="18"/>
                  </a:cubicBezTo>
                  <a:lnTo>
                    <a:pt x="222" y="14"/>
                  </a:lnTo>
                  <a:close/>
                </a:path>
              </a:pathLst>
            </a:custGeom>
            <a:grpFill/>
            <a:ln w="3175" algn="ctr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none" lIns="90000" tIns="90000" rIns="72000" bIns="900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800" kern="0" noProof="1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Serbien" descr="© INSCALE GmbH, 05.05.2010&#10;http://www.presentationload.com/"/>
            <p:cNvSpPr>
              <a:spLocks/>
            </p:cNvSpPr>
            <p:nvPr/>
          </p:nvSpPr>
          <p:spPr bwMode="auto">
            <a:xfrm>
              <a:off x="-5311874" y="4464771"/>
              <a:ext cx="624100" cy="706888"/>
            </a:xfrm>
            <a:custGeom>
              <a:avLst/>
              <a:gdLst/>
              <a:ahLst/>
              <a:cxnLst>
                <a:cxn ang="0">
                  <a:pos x="137" y="108"/>
                </a:cxn>
                <a:cxn ang="0">
                  <a:pos x="136" y="89"/>
                </a:cxn>
                <a:cxn ang="0">
                  <a:pos x="134" y="77"/>
                </a:cxn>
                <a:cxn ang="0">
                  <a:pos x="135" y="65"/>
                </a:cxn>
                <a:cxn ang="0">
                  <a:pos x="128" y="58"/>
                </a:cxn>
                <a:cxn ang="0">
                  <a:pos x="105" y="65"/>
                </a:cxn>
                <a:cxn ang="0">
                  <a:pos x="96" y="56"/>
                </a:cxn>
                <a:cxn ang="0">
                  <a:pos x="94" y="41"/>
                </a:cxn>
                <a:cxn ang="0">
                  <a:pos x="77" y="38"/>
                </a:cxn>
                <a:cxn ang="0">
                  <a:pos x="65" y="24"/>
                </a:cxn>
                <a:cxn ang="0">
                  <a:pos x="57" y="11"/>
                </a:cxn>
                <a:cxn ang="0">
                  <a:pos x="50" y="9"/>
                </a:cxn>
                <a:cxn ang="0">
                  <a:pos x="31" y="5"/>
                </a:cxn>
                <a:cxn ang="0">
                  <a:pos x="11" y="14"/>
                </a:cxn>
                <a:cxn ang="0">
                  <a:pos x="0" y="19"/>
                </a:cxn>
                <a:cxn ang="0">
                  <a:pos x="8" y="33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24" y="64"/>
                </a:cxn>
                <a:cxn ang="0">
                  <a:pos x="15" y="82"/>
                </a:cxn>
                <a:cxn ang="0">
                  <a:pos x="24" y="92"/>
                </a:cxn>
                <a:cxn ang="0">
                  <a:pos x="21" y="106"/>
                </a:cxn>
                <a:cxn ang="0">
                  <a:pos x="24" y="124"/>
                </a:cxn>
                <a:cxn ang="0">
                  <a:pos x="31" y="132"/>
                </a:cxn>
                <a:cxn ang="0">
                  <a:pos x="47" y="143"/>
                </a:cxn>
                <a:cxn ang="0">
                  <a:pos x="64" y="155"/>
                </a:cxn>
                <a:cxn ang="0">
                  <a:pos x="65" y="158"/>
                </a:cxn>
                <a:cxn ang="0">
                  <a:pos x="73" y="154"/>
                </a:cxn>
                <a:cxn ang="0">
                  <a:pos x="77" y="145"/>
                </a:cxn>
                <a:cxn ang="0">
                  <a:pos x="78" y="138"/>
                </a:cxn>
                <a:cxn ang="0">
                  <a:pos x="83" y="134"/>
                </a:cxn>
                <a:cxn ang="0">
                  <a:pos x="83" y="140"/>
                </a:cxn>
                <a:cxn ang="0">
                  <a:pos x="88" y="141"/>
                </a:cxn>
                <a:cxn ang="0">
                  <a:pos x="90" y="143"/>
                </a:cxn>
                <a:cxn ang="0">
                  <a:pos x="98" y="146"/>
                </a:cxn>
                <a:cxn ang="0">
                  <a:pos x="102" y="150"/>
                </a:cxn>
                <a:cxn ang="0">
                  <a:pos x="107" y="154"/>
                </a:cxn>
                <a:cxn ang="0">
                  <a:pos x="112" y="156"/>
                </a:cxn>
                <a:cxn ang="0">
                  <a:pos x="118" y="161"/>
                </a:cxn>
                <a:cxn ang="0">
                  <a:pos x="116" y="170"/>
                </a:cxn>
                <a:cxn ang="0">
                  <a:pos x="114" y="176"/>
                </a:cxn>
                <a:cxn ang="0">
                  <a:pos x="125" y="172"/>
                </a:cxn>
                <a:cxn ang="0">
                  <a:pos x="140" y="170"/>
                </a:cxn>
                <a:cxn ang="0">
                  <a:pos x="143" y="150"/>
                </a:cxn>
                <a:cxn ang="0">
                  <a:pos x="150" y="142"/>
                </a:cxn>
                <a:cxn ang="0">
                  <a:pos x="150" y="119"/>
                </a:cxn>
              </a:cxnLst>
              <a:rect l="0" t="0" r="r" b="b"/>
              <a:pathLst>
                <a:path w="158" h="177">
                  <a:moveTo>
                    <a:pt x="150" y="119"/>
                  </a:moveTo>
                  <a:cubicBezTo>
                    <a:pt x="148" y="117"/>
                    <a:pt x="139" y="115"/>
                    <a:pt x="139" y="115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5" y="90"/>
                    <a:pt x="136" y="89"/>
                  </a:cubicBezTo>
                  <a:cubicBezTo>
                    <a:pt x="137" y="87"/>
                    <a:pt x="137" y="83"/>
                    <a:pt x="137" y="83"/>
                  </a:cubicBezTo>
                  <a:cubicBezTo>
                    <a:pt x="137" y="83"/>
                    <a:pt x="140" y="80"/>
                    <a:pt x="139" y="77"/>
                  </a:cubicBezTo>
                  <a:cubicBezTo>
                    <a:pt x="138" y="74"/>
                    <a:pt x="134" y="77"/>
                    <a:pt x="134" y="77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9" y="63"/>
                    <a:pt x="135" y="60"/>
                    <a:pt x="128" y="58"/>
                  </a:cubicBezTo>
                  <a:cubicBezTo>
                    <a:pt x="123" y="58"/>
                    <a:pt x="122" y="71"/>
                    <a:pt x="119" y="71"/>
                  </a:cubicBezTo>
                  <a:cubicBezTo>
                    <a:pt x="116" y="72"/>
                    <a:pt x="116" y="65"/>
                    <a:pt x="113" y="64"/>
                  </a:cubicBezTo>
                  <a:cubicBezTo>
                    <a:pt x="111" y="62"/>
                    <a:pt x="108" y="67"/>
                    <a:pt x="105" y="65"/>
                  </a:cubicBezTo>
                  <a:cubicBezTo>
                    <a:pt x="102" y="65"/>
                    <a:pt x="100" y="61"/>
                    <a:pt x="99" y="60"/>
                  </a:cubicBezTo>
                  <a:cubicBezTo>
                    <a:pt x="97" y="60"/>
                    <a:pt x="90" y="58"/>
                    <a:pt x="90" y="58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2"/>
                    <a:pt x="94" y="46"/>
                    <a:pt x="94" y="41"/>
                  </a:cubicBezTo>
                  <a:cubicBezTo>
                    <a:pt x="93" y="35"/>
                    <a:pt x="84" y="39"/>
                    <a:pt x="84" y="39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3" y="19"/>
                    <a:pt x="61" y="19"/>
                  </a:cubicBezTo>
                  <a:cubicBezTo>
                    <a:pt x="58" y="19"/>
                    <a:pt x="57" y="11"/>
                    <a:pt x="57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2" y="0"/>
                    <a:pt x="31" y="5"/>
                    <a:pt x="31" y="5"/>
                  </a:cubicBezTo>
                  <a:cubicBezTo>
                    <a:pt x="31" y="5"/>
                    <a:pt x="28" y="3"/>
                    <a:pt x="26" y="3"/>
                  </a:cubicBezTo>
                  <a:cubicBezTo>
                    <a:pt x="24" y="3"/>
                    <a:pt x="21" y="6"/>
                    <a:pt x="19" y="8"/>
                  </a:cubicBezTo>
                  <a:cubicBezTo>
                    <a:pt x="17" y="11"/>
                    <a:pt x="11" y="14"/>
                    <a:pt x="11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1"/>
                    <a:pt x="4" y="24"/>
                    <a:pt x="4" y="24"/>
                  </a:cubicBezTo>
                  <a:cubicBezTo>
                    <a:pt x="4" y="28"/>
                    <a:pt x="0" y="32"/>
                    <a:pt x="2" y="33"/>
                  </a:cubicBezTo>
                  <a:cubicBezTo>
                    <a:pt x="5" y="37"/>
                    <a:pt x="5" y="33"/>
                    <a:pt x="8" y="33"/>
                  </a:cubicBezTo>
                  <a:cubicBezTo>
                    <a:pt x="12" y="33"/>
                    <a:pt x="11" y="37"/>
                    <a:pt x="6" y="39"/>
                  </a:cubicBezTo>
                  <a:cubicBezTo>
                    <a:pt x="2" y="40"/>
                    <a:pt x="6" y="43"/>
                    <a:pt x="6" y="43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73"/>
                    <a:pt x="19" y="75"/>
                  </a:cubicBezTo>
                  <a:cubicBezTo>
                    <a:pt x="18" y="78"/>
                    <a:pt x="15" y="82"/>
                    <a:pt x="15" y="82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3" y="90"/>
                    <a:pt x="15" y="91"/>
                  </a:cubicBezTo>
                  <a:cubicBezTo>
                    <a:pt x="18" y="92"/>
                    <a:pt x="24" y="92"/>
                    <a:pt x="24" y="9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6"/>
                    <a:pt x="31" y="106"/>
                  </a:cubicBezTo>
                  <a:cubicBezTo>
                    <a:pt x="27" y="106"/>
                    <a:pt x="21" y="106"/>
                    <a:pt x="21" y="106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4"/>
                    <a:pt x="37" y="122"/>
                    <a:pt x="32" y="124"/>
                  </a:cubicBezTo>
                  <a:cubicBezTo>
                    <a:pt x="28" y="128"/>
                    <a:pt x="24" y="124"/>
                    <a:pt x="24" y="124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31" y="132"/>
                    <a:pt x="31" y="132"/>
                    <a:pt x="31" y="13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1" y="157"/>
                    <a:pt x="61" y="158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58"/>
                    <a:pt x="71" y="157"/>
                    <a:pt x="71" y="157"/>
                  </a:cubicBezTo>
                  <a:cubicBezTo>
                    <a:pt x="72" y="156"/>
                    <a:pt x="72" y="155"/>
                    <a:pt x="73" y="154"/>
                  </a:cubicBezTo>
                  <a:cubicBezTo>
                    <a:pt x="73" y="154"/>
                    <a:pt x="72" y="153"/>
                    <a:pt x="73" y="152"/>
                  </a:cubicBezTo>
                  <a:cubicBezTo>
                    <a:pt x="74" y="151"/>
                    <a:pt x="76" y="149"/>
                    <a:pt x="76" y="149"/>
                  </a:cubicBezTo>
                  <a:cubicBezTo>
                    <a:pt x="76" y="149"/>
                    <a:pt x="77" y="145"/>
                    <a:pt x="77" y="145"/>
                  </a:cubicBezTo>
                  <a:cubicBezTo>
                    <a:pt x="76" y="144"/>
                    <a:pt x="76" y="143"/>
                    <a:pt x="75" y="143"/>
                  </a:cubicBezTo>
                  <a:cubicBezTo>
                    <a:pt x="75" y="142"/>
                    <a:pt x="76" y="139"/>
                    <a:pt x="76" y="139"/>
                  </a:cubicBezTo>
                  <a:cubicBezTo>
                    <a:pt x="76" y="139"/>
                    <a:pt x="77" y="138"/>
                    <a:pt x="78" y="138"/>
                  </a:cubicBezTo>
                  <a:cubicBezTo>
                    <a:pt x="79" y="137"/>
                    <a:pt x="80" y="138"/>
                    <a:pt x="81" y="138"/>
                  </a:cubicBezTo>
                  <a:cubicBezTo>
                    <a:pt x="81" y="138"/>
                    <a:pt x="82" y="135"/>
                    <a:pt x="82" y="135"/>
                  </a:cubicBezTo>
                  <a:cubicBezTo>
                    <a:pt x="82" y="136"/>
                    <a:pt x="82" y="134"/>
                    <a:pt x="83" y="134"/>
                  </a:cubicBezTo>
                  <a:cubicBezTo>
                    <a:pt x="84" y="134"/>
                    <a:pt x="84" y="136"/>
                    <a:pt x="84" y="136"/>
                  </a:cubicBezTo>
                  <a:cubicBezTo>
                    <a:pt x="84" y="136"/>
                    <a:pt x="85" y="137"/>
                    <a:pt x="85" y="138"/>
                  </a:cubicBezTo>
                  <a:cubicBezTo>
                    <a:pt x="84" y="139"/>
                    <a:pt x="83" y="140"/>
                    <a:pt x="83" y="140"/>
                  </a:cubicBezTo>
                  <a:cubicBezTo>
                    <a:pt x="83" y="140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8" y="141"/>
                    <a:pt x="88" y="142"/>
                    <a:pt x="88" y="142"/>
                  </a:cubicBezTo>
                  <a:cubicBezTo>
                    <a:pt x="89" y="142"/>
                    <a:pt x="89" y="142"/>
                    <a:pt x="90" y="143"/>
                  </a:cubicBezTo>
                  <a:cubicBezTo>
                    <a:pt x="90" y="143"/>
                    <a:pt x="90" y="143"/>
                    <a:pt x="90" y="143"/>
                  </a:cubicBezTo>
                  <a:cubicBezTo>
                    <a:pt x="91" y="144"/>
                    <a:pt x="93" y="143"/>
                    <a:pt x="94" y="143"/>
                  </a:cubicBezTo>
                  <a:cubicBezTo>
                    <a:pt x="95" y="143"/>
                    <a:pt x="95" y="145"/>
                    <a:pt x="95" y="145"/>
                  </a:cubicBezTo>
                  <a:cubicBezTo>
                    <a:pt x="95" y="145"/>
                    <a:pt x="97" y="145"/>
                    <a:pt x="98" y="146"/>
                  </a:cubicBezTo>
                  <a:cubicBezTo>
                    <a:pt x="98" y="146"/>
                    <a:pt x="98" y="149"/>
                    <a:pt x="98" y="149"/>
                  </a:cubicBezTo>
                  <a:cubicBezTo>
                    <a:pt x="98" y="149"/>
                    <a:pt x="99" y="150"/>
                    <a:pt x="100" y="150"/>
                  </a:cubicBezTo>
                  <a:cubicBezTo>
                    <a:pt x="101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1" y="155"/>
                    <a:pt x="111" y="155"/>
                    <a:pt x="111" y="155"/>
                  </a:cubicBezTo>
                  <a:cubicBezTo>
                    <a:pt x="112" y="156"/>
                    <a:pt x="112" y="156"/>
                    <a:pt x="112" y="156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14" y="157"/>
                    <a:pt x="116" y="157"/>
                    <a:pt x="117" y="158"/>
                  </a:cubicBezTo>
                  <a:cubicBezTo>
                    <a:pt x="117" y="158"/>
                    <a:pt x="118" y="161"/>
                    <a:pt x="118" y="161"/>
                  </a:cubicBezTo>
                  <a:cubicBezTo>
                    <a:pt x="118" y="161"/>
                    <a:pt x="119" y="163"/>
                    <a:pt x="119" y="163"/>
                  </a:cubicBezTo>
                  <a:cubicBezTo>
                    <a:pt x="119" y="164"/>
                    <a:pt x="118" y="166"/>
                    <a:pt x="118" y="166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70"/>
                    <a:pt x="115" y="172"/>
                    <a:pt x="115" y="172"/>
                  </a:cubicBezTo>
                  <a:cubicBezTo>
                    <a:pt x="115" y="173"/>
                    <a:pt x="114" y="174"/>
                    <a:pt x="114" y="174"/>
                  </a:cubicBezTo>
                  <a:cubicBezTo>
                    <a:pt x="114" y="174"/>
                    <a:pt x="114" y="175"/>
                    <a:pt x="114" y="176"/>
                  </a:cubicBezTo>
                  <a:cubicBezTo>
                    <a:pt x="114" y="176"/>
                    <a:pt x="113" y="176"/>
                    <a:pt x="112" y="177"/>
                  </a:cubicBezTo>
                  <a:cubicBezTo>
                    <a:pt x="114" y="177"/>
                    <a:pt x="115" y="177"/>
                    <a:pt x="116" y="177"/>
                  </a:cubicBezTo>
                  <a:cubicBezTo>
                    <a:pt x="120" y="177"/>
                    <a:pt x="125" y="172"/>
                    <a:pt x="125" y="172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6"/>
                    <a:pt x="142" y="144"/>
                  </a:cubicBezTo>
                  <a:cubicBezTo>
                    <a:pt x="145" y="141"/>
                    <a:pt x="148" y="143"/>
                    <a:pt x="150" y="142"/>
                  </a:cubicBezTo>
                  <a:cubicBezTo>
                    <a:pt x="151" y="141"/>
                    <a:pt x="152" y="139"/>
                    <a:pt x="152" y="139"/>
                  </a:cubicBezTo>
                  <a:cubicBezTo>
                    <a:pt x="158" y="128"/>
                    <a:pt x="158" y="128"/>
                    <a:pt x="158" y="128"/>
                  </a:cubicBezTo>
                  <a:cubicBezTo>
                    <a:pt x="158" y="128"/>
                    <a:pt x="155" y="121"/>
                    <a:pt x="150" y="119"/>
                  </a:cubicBezTo>
                  <a:close/>
                </a:path>
              </a:pathLst>
            </a:custGeom>
            <a:grpFill/>
            <a:ln w="3175" algn="ctr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none" lIns="90000" tIns="90000" rIns="72000" bIns="900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800" kern="0" noProof="1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Rumänien" descr="© INSCALE GmbH, 05.05.2010&#10;http://www.presentationload.com/"/>
            <p:cNvSpPr>
              <a:spLocks noEditPoints="1"/>
            </p:cNvSpPr>
            <p:nvPr/>
          </p:nvSpPr>
          <p:spPr bwMode="auto">
            <a:xfrm>
              <a:off x="-5136613" y="3941124"/>
              <a:ext cx="1286672" cy="914777"/>
            </a:xfrm>
            <a:custGeom>
              <a:avLst/>
              <a:gdLst/>
              <a:ahLst/>
              <a:cxnLst>
                <a:cxn ang="0">
                  <a:pos x="428" y="156"/>
                </a:cxn>
                <a:cxn ang="0">
                  <a:pos x="402" y="170"/>
                </a:cxn>
                <a:cxn ang="0">
                  <a:pos x="387" y="175"/>
                </a:cxn>
                <a:cxn ang="0">
                  <a:pos x="365" y="162"/>
                </a:cxn>
                <a:cxn ang="0">
                  <a:pos x="361" y="136"/>
                </a:cxn>
                <a:cxn ang="0">
                  <a:pos x="361" y="116"/>
                </a:cxn>
                <a:cxn ang="0">
                  <a:pos x="350" y="83"/>
                </a:cxn>
                <a:cxn ang="0">
                  <a:pos x="332" y="65"/>
                </a:cxn>
                <a:cxn ang="0">
                  <a:pos x="291" y="18"/>
                </a:cxn>
                <a:cxn ang="0">
                  <a:pos x="247" y="24"/>
                </a:cxn>
                <a:cxn ang="0">
                  <a:pos x="202" y="51"/>
                </a:cxn>
                <a:cxn ang="0">
                  <a:pos x="164" y="44"/>
                </a:cxn>
                <a:cxn ang="0">
                  <a:pos x="115" y="37"/>
                </a:cxn>
                <a:cxn ang="0">
                  <a:pos x="107" y="47"/>
                </a:cxn>
                <a:cxn ang="0">
                  <a:pos x="93" y="67"/>
                </a:cxn>
                <a:cxn ang="0">
                  <a:pos x="81" y="70"/>
                </a:cxn>
                <a:cxn ang="0">
                  <a:pos x="71" y="94"/>
                </a:cxn>
                <a:cxn ang="0">
                  <a:pos x="65" y="108"/>
                </a:cxn>
                <a:cxn ang="0">
                  <a:pos x="59" y="125"/>
                </a:cxn>
                <a:cxn ang="0">
                  <a:pos x="55" y="140"/>
                </a:cxn>
                <a:cxn ang="0">
                  <a:pos x="45" y="148"/>
                </a:cxn>
                <a:cxn ang="0">
                  <a:pos x="43" y="164"/>
                </a:cxn>
                <a:cxn ang="0">
                  <a:pos x="27" y="174"/>
                </a:cxn>
                <a:cxn ang="0">
                  <a:pos x="12" y="181"/>
                </a:cxn>
                <a:cxn ang="0">
                  <a:pos x="0" y="184"/>
                </a:cxn>
                <a:cxn ang="0">
                  <a:pos x="12" y="194"/>
                </a:cxn>
                <a:cxn ang="0">
                  <a:pos x="17" y="197"/>
                </a:cxn>
                <a:cxn ang="0">
                  <a:pos x="31" y="205"/>
                </a:cxn>
                <a:cxn ang="0">
                  <a:pos x="33" y="219"/>
                </a:cxn>
                <a:cxn ang="0">
                  <a:pos x="45" y="235"/>
                </a:cxn>
                <a:cxn ang="0">
                  <a:pos x="55" y="237"/>
                </a:cxn>
                <a:cxn ang="0">
                  <a:pos x="63" y="254"/>
                </a:cxn>
                <a:cxn ang="0">
                  <a:pos x="71" y="260"/>
                </a:cxn>
                <a:cxn ang="0">
                  <a:pos x="75" y="266"/>
                </a:cxn>
                <a:cxn ang="0">
                  <a:pos x="95" y="271"/>
                </a:cxn>
                <a:cxn ang="0">
                  <a:pos x="115" y="263"/>
                </a:cxn>
                <a:cxn ang="0">
                  <a:pos x="129" y="274"/>
                </a:cxn>
                <a:cxn ang="0">
                  <a:pos x="123" y="278"/>
                </a:cxn>
                <a:cxn ang="0">
                  <a:pos x="123" y="290"/>
                </a:cxn>
                <a:cxn ang="0">
                  <a:pos x="129" y="294"/>
                </a:cxn>
                <a:cxn ang="0">
                  <a:pos x="148" y="302"/>
                </a:cxn>
                <a:cxn ang="0">
                  <a:pos x="151" y="318"/>
                </a:cxn>
                <a:cxn ang="0">
                  <a:pos x="179" y="314"/>
                </a:cxn>
                <a:cxn ang="0">
                  <a:pos x="206" y="318"/>
                </a:cxn>
                <a:cxn ang="0">
                  <a:pos x="229" y="310"/>
                </a:cxn>
                <a:cxn ang="0">
                  <a:pos x="250" y="310"/>
                </a:cxn>
                <a:cxn ang="0">
                  <a:pos x="271" y="309"/>
                </a:cxn>
                <a:cxn ang="0">
                  <a:pos x="308" y="275"/>
                </a:cxn>
                <a:cxn ang="0">
                  <a:pos x="355" y="268"/>
                </a:cxn>
                <a:cxn ang="0">
                  <a:pos x="372" y="268"/>
                </a:cxn>
                <a:cxn ang="0">
                  <a:pos x="385" y="272"/>
                </a:cxn>
                <a:cxn ang="0">
                  <a:pos x="413" y="273"/>
                </a:cxn>
                <a:cxn ang="0">
                  <a:pos x="408" y="239"/>
                </a:cxn>
                <a:cxn ang="0">
                  <a:pos x="411" y="221"/>
                </a:cxn>
                <a:cxn ang="0">
                  <a:pos x="407" y="207"/>
                </a:cxn>
                <a:cxn ang="0">
                  <a:pos x="413" y="191"/>
                </a:cxn>
                <a:cxn ang="0">
                  <a:pos x="420" y="193"/>
                </a:cxn>
                <a:cxn ang="0">
                  <a:pos x="424" y="195"/>
                </a:cxn>
                <a:cxn ang="0">
                  <a:pos x="419" y="204"/>
                </a:cxn>
                <a:cxn ang="0">
                  <a:pos x="431" y="199"/>
                </a:cxn>
                <a:cxn ang="0">
                  <a:pos x="443" y="167"/>
                </a:cxn>
                <a:cxn ang="0">
                  <a:pos x="418" y="212"/>
                </a:cxn>
                <a:cxn ang="0">
                  <a:pos x="418" y="207"/>
                </a:cxn>
              </a:cxnLst>
              <a:rect l="0" t="0" r="r" b="b"/>
              <a:pathLst>
                <a:path w="448" h="319">
                  <a:moveTo>
                    <a:pt x="443" y="167"/>
                  </a:moveTo>
                  <a:cubicBezTo>
                    <a:pt x="443" y="167"/>
                    <a:pt x="439" y="158"/>
                    <a:pt x="428" y="156"/>
                  </a:cubicBezTo>
                  <a:cubicBezTo>
                    <a:pt x="419" y="155"/>
                    <a:pt x="407" y="170"/>
                    <a:pt x="407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77"/>
                    <a:pt x="399" y="178"/>
                    <a:pt x="387" y="175"/>
                  </a:cubicBezTo>
                  <a:cubicBezTo>
                    <a:pt x="376" y="173"/>
                    <a:pt x="377" y="167"/>
                    <a:pt x="377" y="167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1" y="116"/>
                    <a:pt x="361" y="102"/>
                    <a:pt x="360" y="94"/>
                  </a:cubicBezTo>
                  <a:cubicBezTo>
                    <a:pt x="358" y="85"/>
                    <a:pt x="350" y="83"/>
                    <a:pt x="350" y="83"/>
                  </a:cubicBezTo>
                  <a:cubicBezTo>
                    <a:pt x="350" y="83"/>
                    <a:pt x="349" y="76"/>
                    <a:pt x="346" y="71"/>
                  </a:cubicBezTo>
                  <a:cubicBezTo>
                    <a:pt x="345" y="67"/>
                    <a:pt x="332" y="65"/>
                    <a:pt x="332" y="65"/>
                  </a:cubicBezTo>
                  <a:cubicBezTo>
                    <a:pt x="332" y="65"/>
                    <a:pt x="316" y="46"/>
                    <a:pt x="310" y="40"/>
                  </a:cubicBezTo>
                  <a:cubicBezTo>
                    <a:pt x="304" y="36"/>
                    <a:pt x="299" y="33"/>
                    <a:pt x="291" y="18"/>
                  </a:cubicBezTo>
                  <a:cubicBezTo>
                    <a:pt x="285" y="4"/>
                    <a:pt x="270" y="2"/>
                    <a:pt x="270" y="2"/>
                  </a:cubicBezTo>
                  <a:cubicBezTo>
                    <a:pt x="252" y="0"/>
                    <a:pt x="247" y="24"/>
                    <a:pt x="247" y="24"/>
                  </a:cubicBezTo>
                  <a:cubicBezTo>
                    <a:pt x="247" y="24"/>
                    <a:pt x="230" y="33"/>
                    <a:pt x="215" y="37"/>
                  </a:cubicBezTo>
                  <a:cubicBezTo>
                    <a:pt x="199" y="41"/>
                    <a:pt x="211" y="48"/>
                    <a:pt x="202" y="51"/>
                  </a:cubicBezTo>
                  <a:cubicBezTo>
                    <a:pt x="192" y="53"/>
                    <a:pt x="182" y="40"/>
                    <a:pt x="178" y="39"/>
                  </a:cubicBezTo>
                  <a:cubicBezTo>
                    <a:pt x="173" y="37"/>
                    <a:pt x="164" y="44"/>
                    <a:pt x="164" y="44"/>
                  </a:cubicBezTo>
                  <a:cubicBezTo>
                    <a:pt x="164" y="44"/>
                    <a:pt x="141" y="45"/>
                    <a:pt x="129" y="46"/>
                  </a:cubicBezTo>
                  <a:cubicBezTo>
                    <a:pt x="116" y="47"/>
                    <a:pt x="122" y="37"/>
                    <a:pt x="115" y="37"/>
                  </a:cubicBezTo>
                  <a:cubicBezTo>
                    <a:pt x="110" y="37"/>
                    <a:pt x="111" y="48"/>
                    <a:pt x="111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4"/>
                    <a:pt x="45" y="170"/>
                    <a:pt x="42" y="173"/>
                  </a:cubicBezTo>
                  <a:cubicBezTo>
                    <a:pt x="39" y="177"/>
                    <a:pt x="33" y="173"/>
                    <a:pt x="27" y="174"/>
                  </a:cubicBezTo>
                  <a:cubicBezTo>
                    <a:pt x="22" y="175"/>
                    <a:pt x="24" y="182"/>
                    <a:pt x="21" y="183"/>
                  </a:cubicBezTo>
                  <a:cubicBezTo>
                    <a:pt x="17" y="184"/>
                    <a:pt x="12" y="181"/>
                    <a:pt x="12" y="18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17" y="197"/>
                    <a:pt x="18" y="208"/>
                    <a:pt x="22" y="208"/>
                  </a:cubicBezTo>
                  <a:cubicBezTo>
                    <a:pt x="25" y="208"/>
                    <a:pt x="31" y="205"/>
                    <a:pt x="31" y="205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67" y="231"/>
                    <a:pt x="68" y="239"/>
                  </a:cubicBezTo>
                  <a:cubicBezTo>
                    <a:pt x="68" y="247"/>
                    <a:pt x="63" y="254"/>
                    <a:pt x="63" y="254"/>
                  </a:cubicBezTo>
                  <a:cubicBezTo>
                    <a:pt x="72" y="256"/>
                    <a:pt x="72" y="256"/>
                    <a:pt x="72" y="256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3" y="263"/>
                    <a:pt x="72" y="265"/>
                    <a:pt x="75" y="266"/>
                  </a:cubicBezTo>
                  <a:cubicBezTo>
                    <a:pt x="77" y="267"/>
                    <a:pt x="79" y="272"/>
                    <a:pt x="83" y="273"/>
                  </a:cubicBezTo>
                  <a:cubicBezTo>
                    <a:pt x="88" y="275"/>
                    <a:pt x="92" y="268"/>
                    <a:pt x="95" y="271"/>
                  </a:cubicBezTo>
                  <a:cubicBezTo>
                    <a:pt x="99" y="273"/>
                    <a:pt x="99" y="282"/>
                    <a:pt x="103" y="281"/>
                  </a:cubicBezTo>
                  <a:cubicBezTo>
                    <a:pt x="107" y="281"/>
                    <a:pt x="108" y="263"/>
                    <a:pt x="115" y="263"/>
                  </a:cubicBezTo>
                  <a:cubicBezTo>
                    <a:pt x="124" y="265"/>
                    <a:pt x="130" y="270"/>
                    <a:pt x="130" y="270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9" y="286"/>
                    <a:pt x="130" y="290"/>
                  </a:cubicBezTo>
                  <a:cubicBezTo>
                    <a:pt x="131" y="291"/>
                    <a:pt x="130" y="293"/>
                    <a:pt x="129" y="294"/>
                  </a:cubicBezTo>
                  <a:cubicBezTo>
                    <a:pt x="133" y="296"/>
                    <a:pt x="139" y="299"/>
                    <a:pt x="141" y="299"/>
                  </a:cubicBezTo>
                  <a:cubicBezTo>
                    <a:pt x="145" y="300"/>
                    <a:pt x="148" y="298"/>
                    <a:pt x="148" y="302"/>
                  </a:cubicBezTo>
                  <a:cubicBezTo>
                    <a:pt x="149" y="307"/>
                    <a:pt x="142" y="306"/>
                    <a:pt x="141" y="312"/>
                  </a:cubicBezTo>
                  <a:cubicBezTo>
                    <a:pt x="141" y="317"/>
                    <a:pt x="145" y="318"/>
                    <a:pt x="151" y="318"/>
                  </a:cubicBezTo>
                  <a:cubicBezTo>
                    <a:pt x="156" y="319"/>
                    <a:pt x="166" y="310"/>
                    <a:pt x="170" y="310"/>
                  </a:cubicBezTo>
                  <a:cubicBezTo>
                    <a:pt x="173" y="310"/>
                    <a:pt x="179" y="314"/>
                    <a:pt x="179" y="314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87" y="314"/>
                    <a:pt x="196" y="319"/>
                    <a:pt x="206" y="318"/>
                  </a:cubicBezTo>
                  <a:cubicBezTo>
                    <a:pt x="217" y="317"/>
                    <a:pt x="218" y="312"/>
                    <a:pt x="221" y="309"/>
                  </a:cubicBezTo>
                  <a:cubicBezTo>
                    <a:pt x="225" y="308"/>
                    <a:pt x="226" y="310"/>
                    <a:pt x="229" y="310"/>
                  </a:cubicBezTo>
                  <a:cubicBezTo>
                    <a:pt x="234" y="312"/>
                    <a:pt x="243" y="307"/>
                    <a:pt x="243" y="30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6" y="307"/>
                    <a:pt x="258" y="312"/>
                    <a:pt x="271" y="309"/>
                  </a:cubicBezTo>
                  <a:cubicBezTo>
                    <a:pt x="283" y="306"/>
                    <a:pt x="286" y="298"/>
                    <a:pt x="290" y="292"/>
                  </a:cubicBezTo>
                  <a:cubicBezTo>
                    <a:pt x="294" y="286"/>
                    <a:pt x="302" y="276"/>
                    <a:pt x="308" y="275"/>
                  </a:cubicBezTo>
                  <a:cubicBezTo>
                    <a:pt x="313" y="274"/>
                    <a:pt x="328" y="265"/>
                    <a:pt x="337" y="262"/>
                  </a:cubicBezTo>
                  <a:cubicBezTo>
                    <a:pt x="345" y="259"/>
                    <a:pt x="351" y="267"/>
                    <a:pt x="355" y="268"/>
                  </a:cubicBezTo>
                  <a:cubicBezTo>
                    <a:pt x="359" y="269"/>
                    <a:pt x="365" y="262"/>
                    <a:pt x="367" y="262"/>
                  </a:cubicBezTo>
                  <a:cubicBezTo>
                    <a:pt x="369" y="262"/>
                    <a:pt x="369" y="267"/>
                    <a:pt x="372" y="268"/>
                  </a:cubicBezTo>
                  <a:cubicBezTo>
                    <a:pt x="375" y="269"/>
                    <a:pt x="381" y="262"/>
                    <a:pt x="381" y="26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93" y="274"/>
                    <a:pt x="397" y="274"/>
                  </a:cubicBezTo>
                  <a:cubicBezTo>
                    <a:pt x="401" y="275"/>
                    <a:pt x="413" y="273"/>
                    <a:pt x="413" y="273"/>
                  </a:cubicBezTo>
                  <a:cubicBezTo>
                    <a:pt x="413" y="273"/>
                    <a:pt x="415" y="265"/>
                    <a:pt x="414" y="257"/>
                  </a:cubicBezTo>
                  <a:cubicBezTo>
                    <a:pt x="414" y="249"/>
                    <a:pt x="408" y="239"/>
                    <a:pt x="408" y="239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1" y="209"/>
                    <a:pt x="411" y="209"/>
                    <a:pt x="411" y="209"/>
                  </a:cubicBezTo>
                  <a:cubicBezTo>
                    <a:pt x="407" y="207"/>
                    <a:pt x="407" y="207"/>
                    <a:pt x="407" y="207"/>
                  </a:cubicBezTo>
                  <a:cubicBezTo>
                    <a:pt x="415" y="203"/>
                    <a:pt x="415" y="203"/>
                    <a:pt x="415" y="203"/>
                  </a:cubicBezTo>
                  <a:cubicBezTo>
                    <a:pt x="415" y="203"/>
                    <a:pt x="411" y="197"/>
                    <a:pt x="413" y="191"/>
                  </a:cubicBezTo>
                  <a:cubicBezTo>
                    <a:pt x="414" y="184"/>
                    <a:pt x="421" y="189"/>
                    <a:pt x="421" y="189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6" y="198"/>
                    <a:pt x="426" y="198"/>
                    <a:pt x="426" y="198"/>
                  </a:cubicBezTo>
                  <a:cubicBezTo>
                    <a:pt x="419" y="204"/>
                    <a:pt x="419" y="204"/>
                    <a:pt x="419" y="204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8" y="202"/>
                    <a:pt x="431" y="199"/>
                  </a:cubicBezTo>
                  <a:cubicBezTo>
                    <a:pt x="434" y="198"/>
                    <a:pt x="439" y="198"/>
                    <a:pt x="443" y="192"/>
                  </a:cubicBezTo>
                  <a:cubicBezTo>
                    <a:pt x="448" y="187"/>
                    <a:pt x="443" y="167"/>
                    <a:pt x="443" y="167"/>
                  </a:cubicBezTo>
                  <a:close/>
                  <a:moveTo>
                    <a:pt x="415" y="211"/>
                  </a:moveTo>
                  <a:cubicBezTo>
                    <a:pt x="418" y="212"/>
                    <a:pt x="418" y="212"/>
                    <a:pt x="418" y="212"/>
                  </a:cubicBezTo>
                  <a:cubicBezTo>
                    <a:pt x="420" y="209"/>
                    <a:pt x="420" y="209"/>
                    <a:pt x="420" y="209"/>
                  </a:cubicBezTo>
                  <a:cubicBezTo>
                    <a:pt x="418" y="207"/>
                    <a:pt x="418" y="207"/>
                    <a:pt x="418" y="207"/>
                  </a:cubicBezTo>
                  <a:lnTo>
                    <a:pt x="415" y="211"/>
                  </a:lnTo>
                  <a:close/>
                </a:path>
              </a:pathLst>
            </a:custGeom>
            <a:solidFill>
              <a:srgbClr val="005233"/>
            </a:solidFill>
            <a:ln w="3175" algn="ctr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none" lIns="90000" tIns="90000" rIns="72000" bIns="900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800" kern="0" noProof="1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Polen" descr="© INSCALE GmbH, 05.05.2010&#10;http://www.presentationload.com/"/>
            <p:cNvSpPr>
              <a:spLocks/>
            </p:cNvSpPr>
            <p:nvPr/>
          </p:nvSpPr>
          <p:spPr bwMode="auto">
            <a:xfrm>
              <a:off x="-6002231" y="2889558"/>
              <a:ext cx="1235376" cy="1019505"/>
            </a:xfrm>
            <a:custGeom>
              <a:avLst/>
              <a:gdLst/>
              <a:ahLst/>
              <a:cxnLst>
                <a:cxn ang="0">
                  <a:pos x="430" y="225"/>
                </a:cxn>
                <a:cxn ang="0">
                  <a:pos x="402" y="196"/>
                </a:cxn>
                <a:cxn ang="0">
                  <a:pos x="398" y="168"/>
                </a:cxn>
                <a:cxn ang="0">
                  <a:pos x="390" y="146"/>
                </a:cxn>
                <a:cxn ang="0">
                  <a:pos x="398" y="112"/>
                </a:cxn>
                <a:cxn ang="0">
                  <a:pos x="393" y="84"/>
                </a:cxn>
                <a:cxn ang="0">
                  <a:pos x="376" y="44"/>
                </a:cxn>
                <a:cxn ang="0">
                  <a:pos x="364" y="17"/>
                </a:cxn>
                <a:cxn ang="0">
                  <a:pos x="337" y="9"/>
                </a:cxn>
                <a:cxn ang="0">
                  <a:pos x="224" y="18"/>
                </a:cxn>
                <a:cxn ang="0">
                  <a:pos x="216" y="26"/>
                </a:cxn>
                <a:cxn ang="0">
                  <a:pos x="204" y="33"/>
                </a:cxn>
                <a:cxn ang="0">
                  <a:pos x="212" y="23"/>
                </a:cxn>
                <a:cxn ang="0">
                  <a:pos x="211" y="22"/>
                </a:cxn>
                <a:cxn ang="0">
                  <a:pos x="173" y="8"/>
                </a:cxn>
                <a:cxn ang="0">
                  <a:pos x="175" y="5"/>
                </a:cxn>
                <a:cxn ang="0">
                  <a:pos x="123" y="9"/>
                </a:cxn>
                <a:cxn ang="0">
                  <a:pos x="88" y="30"/>
                </a:cxn>
                <a:cxn ang="0">
                  <a:pos x="38" y="46"/>
                </a:cxn>
                <a:cxn ang="0">
                  <a:pos x="6" y="60"/>
                </a:cxn>
                <a:cxn ang="0">
                  <a:pos x="16" y="63"/>
                </a:cxn>
                <a:cxn ang="0">
                  <a:pos x="24" y="58"/>
                </a:cxn>
                <a:cxn ang="0">
                  <a:pos x="19" y="80"/>
                </a:cxn>
                <a:cxn ang="0">
                  <a:pos x="22" y="88"/>
                </a:cxn>
                <a:cxn ang="0">
                  <a:pos x="6" y="83"/>
                </a:cxn>
                <a:cxn ang="0">
                  <a:pos x="2" y="124"/>
                </a:cxn>
                <a:cxn ang="0">
                  <a:pos x="19" y="163"/>
                </a:cxn>
                <a:cxn ang="0">
                  <a:pos x="24" y="195"/>
                </a:cxn>
                <a:cxn ang="0">
                  <a:pos x="39" y="226"/>
                </a:cxn>
                <a:cxn ang="0">
                  <a:pos x="36" y="261"/>
                </a:cxn>
                <a:cxn ang="0">
                  <a:pos x="44" y="258"/>
                </a:cxn>
                <a:cxn ang="0">
                  <a:pos x="58" y="264"/>
                </a:cxn>
                <a:cxn ang="0">
                  <a:pos x="88" y="275"/>
                </a:cxn>
                <a:cxn ang="0">
                  <a:pos x="109" y="280"/>
                </a:cxn>
                <a:cxn ang="0">
                  <a:pos x="114" y="308"/>
                </a:cxn>
                <a:cxn ang="0">
                  <a:pos x="134" y="302"/>
                </a:cxn>
                <a:cxn ang="0">
                  <a:pos x="127" y="287"/>
                </a:cxn>
                <a:cxn ang="0">
                  <a:pos x="162" y="293"/>
                </a:cxn>
                <a:cxn ang="0">
                  <a:pos x="166" y="308"/>
                </a:cxn>
                <a:cxn ang="0">
                  <a:pos x="176" y="309"/>
                </a:cxn>
                <a:cxn ang="0">
                  <a:pos x="205" y="329"/>
                </a:cxn>
                <a:cxn ang="0">
                  <a:pos x="221" y="340"/>
                </a:cxn>
                <a:cxn ang="0">
                  <a:pos x="234" y="339"/>
                </a:cxn>
                <a:cxn ang="0">
                  <a:pos x="248" y="341"/>
                </a:cxn>
                <a:cxn ang="0">
                  <a:pos x="257" y="342"/>
                </a:cxn>
                <a:cxn ang="0">
                  <a:pos x="265" y="353"/>
                </a:cxn>
                <a:cxn ang="0">
                  <a:pos x="288" y="339"/>
                </a:cxn>
                <a:cxn ang="0">
                  <a:pos x="314" y="337"/>
                </a:cxn>
                <a:cxn ang="0">
                  <a:pos x="343" y="335"/>
                </a:cxn>
                <a:cxn ang="0">
                  <a:pos x="381" y="348"/>
                </a:cxn>
                <a:cxn ang="0">
                  <a:pos x="386" y="341"/>
                </a:cxn>
                <a:cxn ang="0">
                  <a:pos x="392" y="301"/>
                </a:cxn>
                <a:cxn ang="0">
                  <a:pos x="428" y="254"/>
                </a:cxn>
              </a:cxnLst>
              <a:rect l="0" t="0" r="r" b="b"/>
              <a:pathLst>
                <a:path w="431" h="356">
                  <a:moveTo>
                    <a:pt x="422" y="231"/>
                  </a:moveTo>
                  <a:cubicBezTo>
                    <a:pt x="423" y="229"/>
                    <a:pt x="427" y="228"/>
                    <a:pt x="427" y="228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0" y="225"/>
                    <a:pt x="422" y="222"/>
                    <a:pt x="419" y="218"/>
                  </a:cubicBezTo>
                  <a:cubicBezTo>
                    <a:pt x="417" y="215"/>
                    <a:pt x="415" y="210"/>
                    <a:pt x="411" y="207"/>
                  </a:cubicBezTo>
                  <a:cubicBezTo>
                    <a:pt x="407" y="203"/>
                    <a:pt x="402" y="202"/>
                    <a:pt x="402" y="196"/>
                  </a:cubicBezTo>
                  <a:cubicBezTo>
                    <a:pt x="402" y="189"/>
                    <a:pt x="398" y="185"/>
                    <a:pt x="396" y="181"/>
                  </a:cubicBezTo>
                  <a:cubicBezTo>
                    <a:pt x="394" y="178"/>
                    <a:pt x="394" y="172"/>
                    <a:pt x="394" y="172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7" y="154"/>
                    <a:pt x="399" y="149"/>
                    <a:pt x="390" y="146"/>
                  </a:cubicBezTo>
                  <a:cubicBezTo>
                    <a:pt x="380" y="141"/>
                    <a:pt x="373" y="141"/>
                    <a:pt x="373" y="141"/>
                  </a:cubicBezTo>
                  <a:cubicBezTo>
                    <a:pt x="373" y="141"/>
                    <a:pt x="374" y="126"/>
                    <a:pt x="380" y="120"/>
                  </a:cubicBezTo>
                  <a:cubicBezTo>
                    <a:pt x="386" y="115"/>
                    <a:pt x="398" y="112"/>
                    <a:pt x="398" y="11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8" y="92"/>
                    <a:pt x="398" y="92"/>
                    <a:pt x="398" y="92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5" y="80"/>
                    <a:pt x="380" y="62"/>
                    <a:pt x="379" y="56"/>
                  </a:cubicBezTo>
                  <a:cubicBezTo>
                    <a:pt x="377" y="50"/>
                    <a:pt x="376" y="44"/>
                    <a:pt x="376" y="44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5" y="28"/>
                    <a:pt x="368" y="25"/>
                    <a:pt x="364" y="17"/>
                  </a:cubicBezTo>
                  <a:cubicBezTo>
                    <a:pt x="359" y="9"/>
                    <a:pt x="351" y="11"/>
                    <a:pt x="347" y="11"/>
                  </a:cubicBezTo>
                  <a:cubicBezTo>
                    <a:pt x="343" y="10"/>
                    <a:pt x="344" y="6"/>
                    <a:pt x="341" y="5"/>
                  </a:cubicBezTo>
                  <a:cubicBezTo>
                    <a:pt x="338" y="4"/>
                    <a:pt x="337" y="9"/>
                    <a:pt x="337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4" y="9"/>
                    <a:pt x="296" y="19"/>
                    <a:pt x="280" y="19"/>
                  </a:cubicBezTo>
                  <a:cubicBezTo>
                    <a:pt x="265" y="20"/>
                    <a:pt x="224" y="18"/>
                    <a:pt x="224" y="18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2" y="27"/>
                    <a:pt x="210" y="29"/>
                  </a:cubicBezTo>
                  <a:cubicBezTo>
                    <a:pt x="209" y="30"/>
                    <a:pt x="208" y="35"/>
                    <a:pt x="208" y="35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2" y="29"/>
                    <a:pt x="209" y="25"/>
                    <a:pt x="212" y="23"/>
                  </a:cubicBezTo>
                  <a:cubicBezTo>
                    <a:pt x="216" y="21"/>
                    <a:pt x="224" y="9"/>
                    <a:pt x="224" y="9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14" y="21"/>
                    <a:pt x="211" y="22"/>
                  </a:cubicBezTo>
                  <a:cubicBezTo>
                    <a:pt x="209" y="22"/>
                    <a:pt x="191" y="36"/>
                    <a:pt x="180" y="27"/>
                  </a:cubicBezTo>
                  <a:cubicBezTo>
                    <a:pt x="168" y="19"/>
                    <a:pt x="166" y="6"/>
                    <a:pt x="166" y="6"/>
                  </a:cubicBezTo>
                  <a:cubicBezTo>
                    <a:pt x="166" y="6"/>
                    <a:pt x="171" y="7"/>
                    <a:pt x="173" y="8"/>
                  </a:cubicBezTo>
                  <a:cubicBezTo>
                    <a:pt x="176" y="9"/>
                    <a:pt x="181" y="14"/>
                    <a:pt x="181" y="14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8" y="7"/>
                    <a:pt x="175" y="5"/>
                  </a:cubicBezTo>
                  <a:cubicBezTo>
                    <a:pt x="171" y="4"/>
                    <a:pt x="164" y="0"/>
                    <a:pt x="160" y="0"/>
                  </a:cubicBezTo>
                  <a:cubicBezTo>
                    <a:pt x="156" y="0"/>
                    <a:pt x="140" y="6"/>
                    <a:pt x="136" y="7"/>
                  </a:cubicBezTo>
                  <a:cubicBezTo>
                    <a:pt x="132" y="7"/>
                    <a:pt x="128" y="9"/>
                    <a:pt x="123" y="9"/>
                  </a:cubicBezTo>
                  <a:cubicBezTo>
                    <a:pt x="119" y="10"/>
                    <a:pt x="111" y="18"/>
                    <a:pt x="107" y="20"/>
                  </a:cubicBezTo>
                  <a:cubicBezTo>
                    <a:pt x="103" y="22"/>
                    <a:pt x="98" y="21"/>
                    <a:pt x="95" y="24"/>
                  </a:cubicBezTo>
                  <a:cubicBezTo>
                    <a:pt x="92" y="26"/>
                    <a:pt x="92" y="26"/>
                    <a:pt x="88" y="30"/>
                  </a:cubicBezTo>
                  <a:cubicBezTo>
                    <a:pt x="85" y="34"/>
                    <a:pt x="82" y="37"/>
                    <a:pt x="82" y="37"/>
                  </a:cubicBezTo>
                  <a:cubicBezTo>
                    <a:pt x="60" y="43"/>
                    <a:pt x="42" y="43"/>
                    <a:pt x="42" y="4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19" y="60"/>
                    <a:pt x="19" y="63"/>
                  </a:cubicBezTo>
                  <a:cubicBezTo>
                    <a:pt x="20" y="66"/>
                    <a:pt x="22" y="72"/>
                    <a:pt x="22" y="73"/>
                  </a:cubicBezTo>
                  <a:cubicBezTo>
                    <a:pt x="22" y="74"/>
                    <a:pt x="18" y="77"/>
                    <a:pt x="19" y="80"/>
                  </a:cubicBezTo>
                  <a:cubicBezTo>
                    <a:pt x="21" y="81"/>
                    <a:pt x="30" y="94"/>
                    <a:pt x="26" y="96"/>
                  </a:cubicBezTo>
                  <a:cubicBezTo>
                    <a:pt x="24" y="98"/>
                    <a:pt x="19" y="97"/>
                    <a:pt x="20" y="94"/>
                  </a:cubicBezTo>
                  <a:cubicBezTo>
                    <a:pt x="21" y="91"/>
                    <a:pt x="22" y="88"/>
                    <a:pt x="22" y="8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2" y="81"/>
                    <a:pt x="9" y="81"/>
                  </a:cubicBezTo>
                  <a:cubicBezTo>
                    <a:pt x="8" y="81"/>
                    <a:pt x="7" y="82"/>
                    <a:pt x="6" y="83"/>
                  </a:cubicBezTo>
                  <a:cubicBezTo>
                    <a:pt x="7" y="87"/>
                    <a:pt x="7" y="94"/>
                    <a:pt x="9" y="98"/>
                  </a:cubicBezTo>
                  <a:cubicBezTo>
                    <a:pt x="13" y="104"/>
                    <a:pt x="11" y="110"/>
                    <a:pt x="9" y="117"/>
                  </a:cubicBezTo>
                  <a:cubicBezTo>
                    <a:pt x="8" y="121"/>
                    <a:pt x="4" y="121"/>
                    <a:pt x="2" y="124"/>
                  </a:cubicBezTo>
                  <a:cubicBezTo>
                    <a:pt x="1" y="125"/>
                    <a:pt x="1" y="131"/>
                    <a:pt x="0" y="133"/>
                  </a:cubicBezTo>
                  <a:cubicBezTo>
                    <a:pt x="9" y="134"/>
                    <a:pt x="22" y="148"/>
                    <a:pt x="22" y="155"/>
                  </a:cubicBezTo>
                  <a:cubicBezTo>
                    <a:pt x="22" y="159"/>
                    <a:pt x="18" y="157"/>
                    <a:pt x="19" y="163"/>
                  </a:cubicBezTo>
                  <a:cubicBezTo>
                    <a:pt x="20" y="167"/>
                    <a:pt x="20" y="168"/>
                    <a:pt x="24" y="170"/>
                  </a:cubicBezTo>
                  <a:cubicBezTo>
                    <a:pt x="28" y="171"/>
                    <a:pt x="24" y="181"/>
                    <a:pt x="25" y="181"/>
                  </a:cubicBezTo>
                  <a:cubicBezTo>
                    <a:pt x="31" y="182"/>
                    <a:pt x="26" y="192"/>
                    <a:pt x="24" y="195"/>
                  </a:cubicBezTo>
                  <a:cubicBezTo>
                    <a:pt x="20" y="200"/>
                    <a:pt x="28" y="204"/>
                    <a:pt x="30" y="210"/>
                  </a:cubicBezTo>
                  <a:cubicBezTo>
                    <a:pt x="32" y="212"/>
                    <a:pt x="26" y="216"/>
                    <a:pt x="30" y="218"/>
                  </a:cubicBezTo>
                  <a:cubicBezTo>
                    <a:pt x="34" y="220"/>
                    <a:pt x="39" y="219"/>
                    <a:pt x="39" y="226"/>
                  </a:cubicBezTo>
                  <a:cubicBezTo>
                    <a:pt x="39" y="232"/>
                    <a:pt x="45" y="235"/>
                    <a:pt x="42" y="242"/>
                  </a:cubicBezTo>
                  <a:cubicBezTo>
                    <a:pt x="42" y="246"/>
                    <a:pt x="40" y="257"/>
                    <a:pt x="37" y="259"/>
                  </a:cubicBezTo>
                  <a:cubicBezTo>
                    <a:pt x="37" y="260"/>
                    <a:pt x="37" y="260"/>
                    <a:pt x="36" y="261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102" y="275"/>
                    <a:pt x="102" y="275"/>
                    <a:pt x="102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09" y="280"/>
                    <a:pt x="96" y="288"/>
                    <a:pt x="98" y="291"/>
                  </a:cubicBezTo>
                  <a:cubicBezTo>
                    <a:pt x="100" y="293"/>
                    <a:pt x="109" y="292"/>
                    <a:pt x="110" y="295"/>
                  </a:cubicBezTo>
                  <a:cubicBezTo>
                    <a:pt x="112" y="298"/>
                    <a:pt x="111" y="306"/>
                    <a:pt x="114" y="308"/>
                  </a:cubicBezTo>
                  <a:cubicBezTo>
                    <a:pt x="117" y="310"/>
                    <a:pt x="123" y="308"/>
                    <a:pt x="124" y="306"/>
                  </a:cubicBezTo>
                  <a:cubicBezTo>
                    <a:pt x="124" y="304"/>
                    <a:pt x="130" y="301"/>
                    <a:pt x="130" y="301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34" y="302"/>
                    <a:pt x="136" y="296"/>
                    <a:pt x="134" y="296"/>
                  </a:cubicBezTo>
                  <a:cubicBezTo>
                    <a:pt x="132" y="296"/>
                    <a:pt x="128" y="293"/>
                    <a:pt x="128" y="293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87"/>
                    <a:pt x="134" y="289"/>
                    <a:pt x="140" y="291"/>
                  </a:cubicBezTo>
                  <a:cubicBezTo>
                    <a:pt x="146" y="293"/>
                    <a:pt x="150" y="298"/>
                    <a:pt x="150" y="298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03"/>
                    <a:pt x="165" y="307"/>
                    <a:pt x="166" y="308"/>
                  </a:cubicBezTo>
                  <a:cubicBezTo>
                    <a:pt x="168" y="309"/>
                    <a:pt x="170" y="315"/>
                    <a:pt x="170" y="315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14" y="329"/>
                    <a:pt x="214" y="329"/>
                    <a:pt x="214" y="329"/>
                  </a:cubicBezTo>
                  <a:cubicBezTo>
                    <a:pt x="218" y="340"/>
                    <a:pt x="218" y="340"/>
                    <a:pt x="218" y="340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31" y="346"/>
                    <a:pt x="231" y="346"/>
                    <a:pt x="231" y="346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7" y="339"/>
                    <a:pt x="237" y="339"/>
                    <a:pt x="237" y="339"/>
                  </a:cubicBezTo>
                  <a:cubicBezTo>
                    <a:pt x="237" y="339"/>
                    <a:pt x="238" y="333"/>
                    <a:pt x="243" y="333"/>
                  </a:cubicBezTo>
                  <a:cubicBezTo>
                    <a:pt x="247" y="334"/>
                    <a:pt x="248" y="341"/>
                    <a:pt x="248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1" y="344"/>
                    <a:pt x="251" y="344"/>
                    <a:pt x="251" y="344"/>
                  </a:cubicBezTo>
                  <a:cubicBezTo>
                    <a:pt x="257" y="342"/>
                    <a:pt x="257" y="342"/>
                    <a:pt x="257" y="342"/>
                  </a:cubicBezTo>
                  <a:cubicBezTo>
                    <a:pt x="260" y="349"/>
                    <a:pt x="260" y="349"/>
                    <a:pt x="260" y="349"/>
                  </a:cubicBezTo>
                  <a:cubicBezTo>
                    <a:pt x="260" y="349"/>
                    <a:pt x="255" y="356"/>
                    <a:pt x="259" y="356"/>
                  </a:cubicBezTo>
                  <a:cubicBezTo>
                    <a:pt x="261" y="356"/>
                    <a:pt x="265" y="353"/>
                    <a:pt x="265" y="353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76" y="346"/>
                    <a:pt x="281" y="340"/>
                    <a:pt x="288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9"/>
                    <a:pt x="301" y="345"/>
                    <a:pt x="308" y="344"/>
                  </a:cubicBezTo>
                  <a:cubicBezTo>
                    <a:pt x="313" y="343"/>
                    <a:pt x="314" y="337"/>
                    <a:pt x="314" y="337"/>
                  </a:cubicBezTo>
                  <a:cubicBezTo>
                    <a:pt x="314" y="337"/>
                    <a:pt x="319" y="333"/>
                    <a:pt x="327" y="331"/>
                  </a:cubicBezTo>
                  <a:cubicBezTo>
                    <a:pt x="334" y="330"/>
                    <a:pt x="337" y="331"/>
                    <a:pt x="337" y="331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43" y="335"/>
                    <a:pt x="355" y="335"/>
                    <a:pt x="356" y="337"/>
                  </a:cubicBezTo>
                  <a:cubicBezTo>
                    <a:pt x="357" y="339"/>
                    <a:pt x="357" y="344"/>
                    <a:pt x="357" y="344"/>
                  </a:cubicBezTo>
                  <a:cubicBezTo>
                    <a:pt x="381" y="348"/>
                    <a:pt x="381" y="348"/>
                    <a:pt x="381" y="348"/>
                  </a:cubicBezTo>
                  <a:cubicBezTo>
                    <a:pt x="395" y="352"/>
                    <a:pt x="395" y="352"/>
                    <a:pt x="395" y="352"/>
                  </a:cubicBezTo>
                  <a:cubicBezTo>
                    <a:pt x="396" y="346"/>
                    <a:pt x="396" y="346"/>
                    <a:pt x="396" y="346"/>
                  </a:cubicBezTo>
                  <a:cubicBezTo>
                    <a:pt x="396" y="346"/>
                    <a:pt x="388" y="344"/>
                    <a:pt x="386" y="341"/>
                  </a:cubicBezTo>
                  <a:cubicBezTo>
                    <a:pt x="385" y="338"/>
                    <a:pt x="386" y="335"/>
                    <a:pt x="385" y="330"/>
                  </a:cubicBezTo>
                  <a:cubicBezTo>
                    <a:pt x="385" y="325"/>
                    <a:pt x="379" y="318"/>
                    <a:pt x="379" y="318"/>
                  </a:cubicBezTo>
                  <a:cubicBezTo>
                    <a:pt x="379" y="318"/>
                    <a:pt x="389" y="308"/>
                    <a:pt x="392" y="301"/>
                  </a:cubicBezTo>
                  <a:cubicBezTo>
                    <a:pt x="396" y="294"/>
                    <a:pt x="397" y="283"/>
                    <a:pt x="400" y="279"/>
                  </a:cubicBezTo>
                  <a:cubicBezTo>
                    <a:pt x="404" y="276"/>
                    <a:pt x="414" y="258"/>
                    <a:pt x="414" y="258"/>
                  </a:cubicBezTo>
                  <a:cubicBezTo>
                    <a:pt x="414" y="258"/>
                    <a:pt x="425" y="261"/>
                    <a:pt x="428" y="254"/>
                  </a:cubicBezTo>
                  <a:cubicBezTo>
                    <a:pt x="431" y="246"/>
                    <a:pt x="431" y="238"/>
                    <a:pt x="428" y="235"/>
                  </a:cubicBezTo>
                  <a:cubicBezTo>
                    <a:pt x="425" y="234"/>
                    <a:pt x="421" y="233"/>
                    <a:pt x="422" y="231"/>
                  </a:cubicBezTo>
                  <a:close/>
                </a:path>
              </a:pathLst>
            </a:custGeom>
            <a:grpFill/>
            <a:ln w="3175" algn="ctr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none" lIns="90000" tIns="90000" rIns="72000" bIns="900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800" kern="0" noProof="1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Österreich" descr="© INSCALE GmbH, 05.05.2010&#10;http://www.presentationload.com/"/>
            <p:cNvSpPr>
              <a:spLocks/>
            </p:cNvSpPr>
            <p:nvPr/>
          </p:nvSpPr>
          <p:spPr bwMode="auto">
            <a:xfrm>
              <a:off x="-6557936" y="3996695"/>
              <a:ext cx="985308" cy="489448"/>
            </a:xfrm>
            <a:custGeom>
              <a:avLst/>
              <a:gdLst/>
              <a:ahLst/>
              <a:cxnLst>
                <a:cxn ang="0">
                  <a:pos x="335" y="43"/>
                </a:cxn>
                <a:cxn ang="0">
                  <a:pos x="332" y="17"/>
                </a:cxn>
                <a:cxn ang="0">
                  <a:pos x="320" y="11"/>
                </a:cxn>
                <a:cxn ang="0">
                  <a:pos x="293" y="14"/>
                </a:cxn>
                <a:cxn ang="0">
                  <a:pos x="267" y="2"/>
                </a:cxn>
                <a:cxn ang="0">
                  <a:pos x="251" y="0"/>
                </a:cxn>
                <a:cxn ang="0">
                  <a:pos x="237" y="14"/>
                </a:cxn>
                <a:cxn ang="0">
                  <a:pos x="228" y="26"/>
                </a:cxn>
                <a:cxn ang="0">
                  <a:pos x="217" y="31"/>
                </a:cxn>
                <a:cxn ang="0">
                  <a:pos x="205" y="25"/>
                </a:cxn>
                <a:cxn ang="0">
                  <a:pos x="193" y="18"/>
                </a:cxn>
                <a:cxn ang="0">
                  <a:pos x="177" y="31"/>
                </a:cxn>
                <a:cxn ang="0">
                  <a:pos x="149" y="60"/>
                </a:cxn>
                <a:cxn ang="0">
                  <a:pos x="156" y="88"/>
                </a:cxn>
                <a:cxn ang="0">
                  <a:pos x="150" y="98"/>
                </a:cxn>
                <a:cxn ang="0">
                  <a:pos x="126" y="91"/>
                </a:cxn>
                <a:cxn ang="0">
                  <a:pos x="110" y="95"/>
                </a:cxn>
                <a:cxn ang="0">
                  <a:pos x="90" y="107"/>
                </a:cxn>
                <a:cxn ang="0">
                  <a:pos x="69" y="110"/>
                </a:cxn>
                <a:cxn ang="0">
                  <a:pos x="51" y="99"/>
                </a:cxn>
                <a:cxn ang="0">
                  <a:pos x="34" y="117"/>
                </a:cxn>
                <a:cxn ang="0">
                  <a:pos x="27" y="104"/>
                </a:cxn>
                <a:cxn ang="0">
                  <a:pos x="10" y="99"/>
                </a:cxn>
                <a:cxn ang="0">
                  <a:pos x="3" y="120"/>
                </a:cxn>
                <a:cxn ang="0">
                  <a:pos x="18" y="133"/>
                </a:cxn>
                <a:cxn ang="0">
                  <a:pos x="32" y="144"/>
                </a:cxn>
                <a:cxn ang="0">
                  <a:pos x="45" y="146"/>
                </a:cxn>
                <a:cxn ang="0">
                  <a:pos x="57" y="149"/>
                </a:cxn>
                <a:cxn ang="0">
                  <a:pos x="76" y="138"/>
                </a:cxn>
                <a:cxn ang="0">
                  <a:pos x="104" y="139"/>
                </a:cxn>
                <a:cxn ang="0">
                  <a:pos x="125" y="128"/>
                </a:cxn>
                <a:cxn ang="0">
                  <a:pos x="127" y="142"/>
                </a:cxn>
                <a:cxn ang="0">
                  <a:pos x="134" y="156"/>
                </a:cxn>
                <a:cxn ang="0">
                  <a:pos x="169" y="160"/>
                </a:cxn>
                <a:cxn ang="0">
                  <a:pos x="197" y="165"/>
                </a:cxn>
                <a:cxn ang="0">
                  <a:pos x="214" y="170"/>
                </a:cxn>
                <a:cxn ang="0">
                  <a:pos x="238" y="164"/>
                </a:cxn>
                <a:cxn ang="0">
                  <a:pos x="256" y="153"/>
                </a:cxn>
                <a:cxn ang="0">
                  <a:pos x="275" y="154"/>
                </a:cxn>
                <a:cxn ang="0">
                  <a:pos x="295" y="149"/>
                </a:cxn>
                <a:cxn ang="0">
                  <a:pos x="300" y="137"/>
                </a:cxn>
                <a:cxn ang="0">
                  <a:pos x="320" y="118"/>
                </a:cxn>
                <a:cxn ang="0">
                  <a:pos x="313" y="104"/>
                </a:cxn>
                <a:cxn ang="0">
                  <a:pos x="317" y="86"/>
                </a:cxn>
                <a:cxn ang="0">
                  <a:pos x="328" y="82"/>
                </a:cxn>
                <a:cxn ang="0">
                  <a:pos x="339" y="69"/>
                </a:cxn>
              </a:cxnLst>
              <a:rect l="0" t="0" r="r" b="b"/>
              <a:pathLst>
                <a:path w="343" h="171">
                  <a:moveTo>
                    <a:pt x="342" y="57"/>
                  </a:moveTo>
                  <a:cubicBezTo>
                    <a:pt x="340" y="53"/>
                    <a:pt x="337" y="49"/>
                    <a:pt x="337" y="49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8" y="39"/>
                    <a:pt x="328" y="34"/>
                  </a:cubicBezTo>
                  <a:cubicBezTo>
                    <a:pt x="329" y="29"/>
                    <a:pt x="332" y="27"/>
                    <a:pt x="332" y="27"/>
                  </a:cubicBezTo>
                  <a:cubicBezTo>
                    <a:pt x="332" y="17"/>
                    <a:pt x="332" y="17"/>
                    <a:pt x="332" y="17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14"/>
                    <a:pt x="288" y="6"/>
                    <a:pt x="283" y="6"/>
                  </a:cubicBezTo>
                  <a:cubicBezTo>
                    <a:pt x="279" y="6"/>
                    <a:pt x="277" y="7"/>
                    <a:pt x="277" y="7"/>
                  </a:cubicBezTo>
                  <a:cubicBezTo>
                    <a:pt x="277" y="7"/>
                    <a:pt x="268" y="2"/>
                    <a:pt x="267" y="2"/>
                  </a:cubicBezTo>
                  <a:cubicBezTo>
                    <a:pt x="266" y="2"/>
                    <a:pt x="259" y="0"/>
                    <a:pt x="259" y="0"/>
                  </a:cubicBezTo>
                  <a:cubicBezTo>
                    <a:pt x="259" y="0"/>
                    <a:pt x="258" y="1"/>
                    <a:pt x="256" y="2"/>
                  </a:cubicBezTo>
                  <a:cubicBezTo>
                    <a:pt x="253" y="2"/>
                    <a:pt x="251" y="0"/>
                    <a:pt x="251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14"/>
                    <a:pt x="233" y="18"/>
                    <a:pt x="232" y="20"/>
                  </a:cubicBezTo>
                  <a:cubicBezTo>
                    <a:pt x="232" y="22"/>
                    <a:pt x="235" y="28"/>
                    <a:pt x="234" y="28"/>
                  </a:cubicBezTo>
                  <a:cubicBezTo>
                    <a:pt x="232" y="28"/>
                    <a:pt x="228" y="26"/>
                    <a:pt x="228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2" y="20"/>
                    <a:pt x="201" y="19"/>
                  </a:cubicBezTo>
                  <a:cubicBezTo>
                    <a:pt x="199" y="19"/>
                    <a:pt x="197" y="17"/>
                    <a:pt x="197" y="17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4" y="19"/>
                    <a:pt x="194" y="20"/>
                  </a:cubicBezTo>
                  <a:cubicBezTo>
                    <a:pt x="194" y="25"/>
                    <a:pt x="192" y="30"/>
                    <a:pt x="190" y="33"/>
                  </a:cubicBezTo>
                  <a:cubicBezTo>
                    <a:pt x="184" y="29"/>
                    <a:pt x="181" y="29"/>
                    <a:pt x="177" y="31"/>
                  </a:cubicBezTo>
                  <a:cubicBezTo>
                    <a:pt x="179" y="35"/>
                    <a:pt x="176" y="48"/>
                    <a:pt x="169" y="48"/>
                  </a:cubicBezTo>
                  <a:cubicBezTo>
                    <a:pt x="166" y="48"/>
                    <a:pt x="163" y="49"/>
                    <a:pt x="160" y="50"/>
                  </a:cubicBezTo>
                  <a:cubicBezTo>
                    <a:pt x="158" y="51"/>
                    <a:pt x="153" y="59"/>
                    <a:pt x="149" y="60"/>
                  </a:cubicBezTo>
                  <a:cubicBezTo>
                    <a:pt x="145" y="62"/>
                    <a:pt x="151" y="65"/>
                    <a:pt x="152" y="67"/>
                  </a:cubicBezTo>
                  <a:cubicBezTo>
                    <a:pt x="153" y="70"/>
                    <a:pt x="156" y="70"/>
                    <a:pt x="158" y="74"/>
                  </a:cubicBezTo>
                  <a:cubicBezTo>
                    <a:pt x="162" y="80"/>
                    <a:pt x="157" y="81"/>
                    <a:pt x="156" y="88"/>
                  </a:cubicBezTo>
                  <a:cubicBezTo>
                    <a:pt x="161" y="86"/>
                    <a:pt x="162" y="88"/>
                    <a:pt x="164" y="91"/>
                  </a:cubicBezTo>
                  <a:cubicBezTo>
                    <a:pt x="164" y="92"/>
                    <a:pt x="163" y="100"/>
                    <a:pt x="162" y="102"/>
                  </a:cubicBezTo>
                  <a:cubicBezTo>
                    <a:pt x="160" y="104"/>
                    <a:pt x="151" y="100"/>
                    <a:pt x="150" y="98"/>
                  </a:cubicBezTo>
                  <a:cubicBezTo>
                    <a:pt x="149" y="97"/>
                    <a:pt x="150" y="91"/>
                    <a:pt x="151" y="90"/>
                  </a:cubicBezTo>
                  <a:cubicBezTo>
                    <a:pt x="144" y="86"/>
                    <a:pt x="143" y="97"/>
                    <a:pt x="139" y="94"/>
                  </a:cubicBezTo>
                  <a:cubicBezTo>
                    <a:pt x="134" y="91"/>
                    <a:pt x="131" y="89"/>
                    <a:pt x="126" y="9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19" y="90"/>
                    <a:pt x="127" y="92"/>
                    <a:pt x="124" y="95"/>
                  </a:cubicBezTo>
                  <a:cubicBezTo>
                    <a:pt x="123" y="96"/>
                    <a:pt x="112" y="95"/>
                    <a:pt x="110" y="95"/>
                  </a:cubicBezTo>
                  <a:cubicBezTo>
                    <a:pt x="107" y="96"/>
                    <a:pt x="102" y="96"/>
                    <a:pt x="98" y="97"/>
                  </a:cubicBezTo>
                  <a:cubicBezTo>
                    <a:pt x="96" y="98"/>
                    <a:pt x="90" y="102"/>
                    <a:pt x="88" y="105"/>
                  </a:cubicBezTo>
                  <a:cubicBezTo>
                    <a:pt x="88" y="105"/>
                    <a:pt x="90" y="106"/>
                    <a:pt x="90" y="107"/>
                  </a:cubicBezTo>
                  <a:cubicBezTo>
                    <a:pt x="85" y="105"/>
                    <a:pt x="84" y="109"/>
                    <a:pt x="80" y="110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78" y="109"/>
                    <a:pt x="74" y="110"/>
                    <a:pt x="69" y="110"/>
                  </a:cubicBezTo>
                  <a:cubicBezTo>
                    <a:pt x="69" y="107"/>
                    <a:pt x="67" y="105"/>
                    <a:pt x="65" y="104"/>
                  </a:cubicBezTo>
                  <a:cubicBezTo>
                    <a:pt x="66" y="102"/>
                    <a:pt x="67" y="101"/>
                    <a:pt x="65" y="100"/>
                  </a:cubicBezTo>
                  <a:cubicBezTo>
                    <a:pt x="66" y="100"/>
                    <a:pt x="53" y="97"/>
                    <a:pt x="51" y="99"/>
                  </a:cubicBezTo>
                  <a:cubicBezTo>
                    <a:pt x="49" y="104"/>
                    <a:pt x="47" y="97"/>
                    <a:pt x="48" y="97"/>
                  </a:cubicBezTo>
                  <a:cubicBezTo>
                    <a:pt x="44" y="99"/>
                    <a:pt x="48" y="102"/>
                    <a:pt x="48" y="107"/>
                  </a:cubicBezTo>
                  <a:cubicBezTo>
                    <a:pt x="47" y="112"/>
                    <a:pt x="38" y="116"/>
                    <a:pt x="34" y="117"/>
                  </a:cubicBezTo>
                  <a:cubicBezTo>
                    <a:pt x="34" y="116"/>
                    <a:pt x="38" y="111"/>
                    <a:pt x="35" y="110"/>
                  </a:cubicBezTo>
                  <a:cubicBezTo>
                    <a:pt x="34" y="109"/>
                    <a:pt x="31" y="111"/>
                    <a:pt x="31" y="112"/>
                  </a:cubicBezTo>
                  <a:cubicBezTo>
                    <a:pt x="29" y="107"/>
                    <a:pt x="30" y="107"/>
                    <a:pt x="27" y="104"/>
                  </a:cubicBezTo>
                  <a:cubicBezTo>
                    <a:pt x="24" y="101"/>
                    <a:pt x="19" y="97"/>
                    <a:pt x="18" y="97"/>
                  </a:cubicBezTo>
                  <a:cubicBezTo>
                    <a:pt x="14" y="95"/>
                    <a:pt x="16" y="100"/>
                    <a:pt x="12" y="100"/>
                  </a:cubicBezTo>
                  <a:cubicBezTo>
                    <a:pt x="11" y="100"/>
                    <a:pt x="11" y="100"/>
                    <a:pt x="10" y="9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8" y="142"/>
                    <a:pt x="22" y="141"/>
                    <a:pt x="22" y="141"/>
                  </a:cubicBezTo>
                  <a:cubicBezTo>
                    <a:pt x="22" y="141"/>
                    <a:pt x="29" y="146"/>
                    <a:pt x="32" y="144"/>
                  </a:cubicBezTo>
                  <a:cubicBezTo>
                    <a:pt x="35" y="143"/>
                    <a:pt x="41" y="136"/>
                    <a:pt x="41" y="136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50" y="142"/>
                    <a:pt x="53" y="143"/>
                  </a:cubicBezTo>
                  <a:cubicBezTo>
                    <a:pt x="57" y="145"/>
                    <a:pt x="57" y="149"/>
                    <a:pt x="57" y="149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67" y="139"/>
                    <a:pt x="76" y="138"/>
                  </a:cubicBezTo>
                  <a:cubicBezTo>
                    <a:pt x="85" y="137"/>
                    <a:pt x="87" y="138"/>
                    <a:pt x="87" y="138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23" y="126"/>
                    <a:pt x="125" y="128"/>
                  </a:cubicBezTo>
                  <a:cubicBezTo>
                    <a:pt x="127" y="130"/>
                    <a:pt x="120" y="134"/>
                    <a:pt x="120" y="134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125" y="141"/>
                    <a:pt x="127" y="142"/>
                  </a:cubicBezTo>
                  <a:cubicBezTo>
                    <a:pt x="129" y="143"/>
                    <a:pt x="128" y="147"/>
                    <a:pt x="128" y="14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5" y="168"/>
                    <a:pt x="225" y="168"/>
                    <a:pt x="225" y="168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41" y="164"/>
                    <a:pt x="243" y="163"/>
                  </a:cubicBezTo>
                  <a:cubicBezTo>
                    <a:pt x="245" y="162"/>
                    <a:pt x="244" y="156"/>
                    <a:pt x="247" y="156"/>
                  </a:cubicBezTo>
                  <a:cubicBezTo>
                    <a:pt x="251" y="155"/>
                    <a:pt x="256" y="153"/>
                    <a:pt x="256" y="153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54"/>
                    <a:pt x="267" y="151"/>
                    <a:pt x="270" y="152"/>
                  </a:cubicBezTo>
                  <a:cubicBezTo>
                    <a:pt x="273" y="152"/>
                    <a:pt x="275" y="154"/>
                    <a:pt x="275" y="154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9" y="149"/>
                    <a:pt x="279" y="147"/>
                    <a:pt x="287" y="147"/>
                  </a:cubicBezTo>
                  <a:cubicBezTo>
                    <a:pt x="293" y="146"/>
                    <a:pt x="295" y="149"/>
                    <a:pt x="295" y="149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4" y="144"/>
                    <a:pt x="296" y="140"/>
                  </a:cubicBezTo>
                  <a:cubicBezTo>
                    <a:pt x="298" y="136"/>
                    <a:pt x="300" y="137"/>
                    <a:pt x="300" y="137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8"/>
                    <a:pt x="315" y="117"/>
                    <a:pt x="315" y="115"/>
                  </a:cubicBezTo>
                  <a:cubicBezTo>
                    <a:pt x="314" y="112"/>
                    <a:pt x="317" y="110"/>
                    <a:pt x="317" y="109"/>
                  </a:cubicBezTo>
                  <a:cubicBezTo>
                    <a:pt x="317" y="107"/>
                    <a:pt x="313" y="107"/>
                    <a:pt x="313" y="104"/>
                  </a:cubicBezTo>
                  <a:cubicBezTo>
                    <a:pt x="314" y="101"/>
                    <a:pt x="328" y="98"/>
                    <a:pt x="326" y="92"/>
                  </a:cubicBezTo>
                  <a:cubicBezTo>
                    <a:pt x="324" y="85"/>
                    <a:pt x="322" y="85"/>
                    <a:pt x="322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2" y="88"/>
                    <a:pt x="314" y="83"/>
                  </a:cubicBezTo>
                  <a:cubicBezTo>
                    <a:pt x="315" y="79"/>
                    <a:pt x="320" y="78"/>
                    <a:pt x="322" y="77"/>
                  </a:cubicBezTo>
                  <a:cubicBezTo>
                    <a:pt x="324" y="77"/>
                    <a:pt x="328" y="82"/>
                    <a:pt x="328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3" y="60"/>
                    <a:pt x="342" y="57"/>
                  </a:cubicBezTo>
                  <a:close/>
                </a:path>
              </a:pathLst>
            </a:custGeom>
            <a:solidFill>
              <a:srgbClr val="B0B1B3"/>
            </a:solidFill>
            <a:ln w="3175" algn="ctr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none" lIns="90000" tIns="90000" rIns="72000" bIns="900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800" kern="0" noProof="1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Kroatien" descr="© INSCALE GmbH, 05.05.2010&#10;http://www.presentationload.com/"/>
            <p:cNvSpPr>
              <a:spLocks noEditPoints="1"/>
            </p:cNvSpPr>
            <p:nvPr/>
          </p:nvSpPr>
          <p:spPr bwMode="auto">
            <a:xfrm>
              <a:off x="-6030017" y="4443397"/>
              <a:ext cx="803636" cy="737378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grpFill/>
            <a:ln w="3175" algn="ctr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none" lIns="90000" tIns="90000" rIns="72000" bIns="900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800" kern="0" noProof="1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Bulgarien" descr="© INSCALE GmbH, 05.05.2010&#10;http://www.presentationload.com/"/>
            <p:cNvSpPr>
              <a:spLocks/>
            </p:cNvSpPr>
            <p:nvPr/>
          </p:nvSpPr>
          <p:spPr bwMode="auto">
            <a:xfrm>
              <a:off x="-4794641" y="4684915"/>
              <a:ext cx="861343" cy="626237"/>
            </a:xfrm>
            <a:custGeom>
              <a:avLst/>
              <a:gdLst/>
              <a:ahLst/>
              <a:cxnLst>
                <a:cxn ang="0">
                  <a:pos x="278" y="15"/>
                </a:cxn>
                <a:cxn ang="0">
                  <a:pos x="262" y="3"/>
                </a:cxn>
                <a:cxn ang="0">
                  <a:pos x="248" y="3"/>
                </a:cxn>
                <a:cxn ang="0">
                  <a:pos x="218" y="3"/>
                </a:cxn>
                <a:cxn ang="0">
                  <a:pos x="171" y="33"/>
                </a:cxn>
                <a:cxn ang="0">
                  <a:pos x="137" y="48"/>
                </a:cxn>
                <a:cxn ang="0">
                  <a:pos x="124" y="48"/>
                </a:cxn>
                <a:cxn ang="0">
                  <a:pos x="102" y="50"/>
                </a:cxn>
                <a:cxn ang="0">
                  <a:pos x="68" y="55"/>
                </a:cxn>
                <a:cxn ang="0">
                  <a:pos x="51" y="51"/>
                </a:cxn>
                <a:cxn ang="0">
                  <a:pos x="22" y="53"/>
                </a:cxn>
                <a:cxn ang="0">
                  <a:pos x="22" y="40"/>
                </a:cxn>
                <a:cxn ang="0">
                  <a:pos x="8" y="39"/>
                </a:cxn>
                <a:cxn ang="0">
                  <a:pos x="2" y="50"/>
                </a:cxn>
                <a:cxn ang="0">
                  <a:pos x="8" y="74"/>
                </a:cxn>
                <a:cxn ang="0">
                  <a:pos x="27" y="89"/>
                </a:cxn>
                <a:cxn ang="0">
                  <a:pos x="29" y="116"/>
                </a:cxn>
                <a:cxn ang="0">
                  <a:pos x="16" y="123"/>
                </a:cxn>
                <a:cxn ang="0">
                  <a:pos x="17" y="132"/>
                </a:cxn>
                <a:cxn ang="0">
                  <a:pos x="21" y="149"/>
                </a:cxn>
                <a:cxn ang="0">
                  <a:pos x="22" y="166"/>
                </a:cxn>
                <a:cxn ang="0">
                  <a:pos x="42" y="173"/>
                </a:cxn>
                <a:cxn ang="0">
                  <a:pos x="52" y="190"/>
                </a:cxn>
                <a:cxn ang="0">
                  <a:pos x="53" y="219"/>
                </a:cxn>
                <a:cxn ang="0">
                  <a:pos x="68" y="213"/>
                </a:cxn>
                <a:cxn ang="0">
                  <a:pos x="75" y="211"/>
                </a:cxn>
                <a:cxn ang="0">
                  <a:pos x="89" y="208"/>
                </a:cxn>
                <a:cxn ang="0">
                  <a:pos x="99" y="202"/>
                </a:cxn>
                <a:cxn ang="0">
                  <a:pos x="106" y="201"/>
                </a:cxn>
                <a:cxn ang="0">
                  <a:pos x="111" y="196"/>
                </a:cxn>
                <a:cxn ang="0">
                  <a:pos x="119" y="197"/>
                </a:cxn>
                <a:cxn ang="0">
                  <a:pos x="134" y="198"/>
                </a:cxn>
                <a:cxn ang="0">
                  <a:pos x="143" y="203"/>
                </a:cxn>
                <a:cxn ang="0">
                  <a:pos x="163" y="202"/>
                </a:cxn>
                <a:cxn ang="0">
                  <a:pos x="192" y="195"/>
                </a:cxn>
                <a:cxn ang="0">
                  <a:pos x="209" y="185"/>
                </a:cxn>
                <a:cxn ang="0">
                  <a:pos x="215" y="165"/>
                </a:cxn>
                <a:cxn ang="0">
                  <a:pos x="225" y="156"/>
                </a:cxn>
                <a:cxn ang="0">
                  <a:pos x="239" y="143"/>
                </a:cxn>
                <a:cxn ang="0">
                  <a:pos x="250" y="136"/>
                </a:cxn>
                <a:cxn ang="0">
                  <a:pos x="268" y="139"/>
                </a:cxn>
                <a:cxn ang="0">
                  <a:pos x="285" y="138"/>
                </a:cxn>
                <a:cxn ang="0">
                  <a:pos x="288" y="133"/>
                </a:cxn>
                <a:cxn ang="0">
                  <a:pos x="284" y="121"/>
                </a:cxn>
                <a:cxn ang="0">
                  <a:pos x="276" y="111"/>
                </a:cxn>
                <a:cxn ang="0">
                  <a:pos x="264" y="108"/>
                </a:cxn>
                <a:cxn ang="0">
                  <a:pos x="260" y="98"/>
                </a:cxn>
                <a:cxn ang="0">
                  <a:pos x="268" y="88"/>
                </a:cxn>
                <a:cxn ang="0">
                  <a:pos x="273" y="73"/>
                </a:cxn>
                <a:cxn ang="0">
                  <a:pos x="264" y="56"/>
                </a:cxn>
                <a:cxn ang="0">
                  <a:pos x="279" y="40"/>
                </a:cxn>
                <a:cxn ang="0">
                  <a:pos x="300" y="26"/>
                </a:cxn>
                <a:cxn ang="0">
                  <a:pos x="294" y="14"/>
                </a:cxn>
              </a:cxnLst>
              <a:rect l="0" t="0" r="r" b="b"/>
              <a:pathLst>
                <a:path w="300" h="219">
                  <a:moveTo>
                    <a:pt x="294" y="14"/>
                  </a:moveTo>
                  <a:cubicBezTo>
                    <a:pt x="294" y="14"/>
                    <a:pt x="282" y="16"/>
                    <a:pt x="278" y="15"/>
                  </a:cubicBezTo>
                  <a:cubicBezTo>
                    <a:pt x="274" y="15"/>
                    <a:pt x="266" y="13"/>
                    <a:pt x="266" y="13"/>
                  </a:cubicBezTo>
                  <a:cubicBezTo>
                    <a:pt x="262" y="3"/>
                    <a:pt x="262" y="3"/>
                    <a:pt x="262" y="3"/>
                  </a:cubicBezTo>
                  <a:cubicBezTo>
                    <a:pt x="262" y="3"/>
                    <a:pt x="256" y="10"/>
                    <a:pt x="253" y="9"/>
                  </a:cubicBezTo>
                  <a:cubicBezTo>
                    <a:pt x="250" y="8"/>
                    <a:pt x="250" y="3"/>
                    <a:pt x="248" y="3"/>
                  </a:cubicBezTo>
                  <a:cubicBezTo>
                    <a:pt x="246" y="3"/>
                    <a:pt x="240" y="10"/>
                    <a:pt x="236" y="9"/>
                  </a:cubicBezTo>
                  <a:cubicBezTo>
                    <a:pt x="232" y="8"/>
                    <a:pt x="226" y="0"/>
                    <a:pt x="218" y="3"/>
                  </a:cubicBezTo>
                  <a:cubicBezTo>
                    <a:pt x="209" y="6"/>
                    <a:pt x="194" y="15"/>
                    <a:pt x="189" y="16"/>
                  </a:cubicBezTo>
                  <a:cubicBezTo>
                    <a:pt x="183" y="17"/>
                    <a:pt x="175" y="27"/>
                    <a:pt x="171" y="33"/>
                  </a:cubicBezTo>
                  <a:cubicBezTo>
                    <a:pt x="167" y="39"/>
                    <a:pt x="164" y="47"/>
                    <a:pt x="152" y="50"/>
                  </a:cubicBezTo>
                  <a:cubicBezTo>
                    <a:pt x="139" y="53"/>
                    <a:pt x="137" y="48"/>
                    <a:pt x="137" y="48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15" y="53"/>
                    <a:pt x="110" y="51"/>
                  </a:cubicBezTo>
                  <a:cubicBezTo>
                    <a:pt x="107" y="51"/>
                    <a:pt x="106" y="49"/>
                    <a:pt x="102" y="50"/>
                  </a:cubicBezTo>
                  <a:cubicBezTo>
                    <a:pt x="99" y="53"/>
                    <a:pt x="98" y="58"/>
                    <a:pt x="87" y="59"/>
                  </a:cubicBezTo>
                  <a:cubicBezTo>
                    <a:pt x="77" y="60"/>
                    <a:pt x="68" y="55"/>
                    <a:pt x="68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4" y="51"/>
                    <a:pt x="51" y="51"/>
                  </a:cubicBezTo>
                  <a:cubicBezTo>
                    <a:pt x="47" y="51"/>
                    <a:pt x="37" y="60"/>
                    <a:pt x="32" y="59"/>
                  </a:cubicBezTo>
                  <a:cubicBezTo>
                    <a:pt x="26" y="59"/>
                    <a:pt x="22" y="58"/>
                    <a:pt x="22" y="53"/>
                  </a:cubicBezTo>
                  <a:cubicBezTo>
                    <a:pt x="23" y="47"/>
                    <a:pt x="30" y="48"/>
                    <a:pt x="29" y="43"/>
                  </a:cubicBezTo>
                  <a:cubicBezTo>
                    <a:pt x="29" y="39"/>
                    <a:pt x="26" y="41"/>
                    <a:pt x="22" y="40"/>
                  </a:cubicBezTo>
                  <a:cubicBezTo>
                    <a:pt x="20" y="40"/>
                    <a:pt x="14" y="37"/>
                    <a:pt x="10" y="35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39"/>
                    <a:pt x="9" y="44"/>
                    <a:pt x="7" y="47"/>
                  </a:cubicBezTo>
                  <a:cubicBezTo>
                    <a:pt x="5" y="49"/>
                    <a:pt x="2" y="50"/>
                    <a:pt x="2" y="5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23" y="86"/>
                    <a:pt x="27" y="89"/>
                  </a:cubicBezTo>
                  <a:cubicBezTo>
                    <a:pt x="33" y="92"/>
                    <a:pt x="38" y="101"/>
                    <a:pt x="38" y="101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8" y="120"/>
                    <a:pt x="26" y="121"/>
                  </a:cubicBezTo>
                  <a:cubicBezTo>
                    <a:pt x="23" y="122"/>
                    <a:pt x="19" y="120"/>
                    <a:pt x="16" y="123"/>
                  </a:cubicBezTo>
                  <a:cubicBezTo>
                    <a:pt x="11" y="126"/>
                    <a:pt x="11" y="130"/>
                    <a:pt x="11" y="130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0"/>
                    <a:pt x="20" y="164"/>
                    <a:pt x="22" y="166"/>
                  </a:cubicBezTo>
                  <a:cubicBezTo>
                    <a:pt x="24" y="169"/>
                    <a:pt x="27" y="174"/>
                    <a:pt x="3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7" y="198"/>
                    <a:pt x="119" y="197"/>
                  </a:cubicBezTo>
                  <a:cubicBezTo>
                    <a:pt x="121" y="195"/>
                    <a:pt x="128" y="191"/>
                    <a:pt x="128" y="19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6" y="207"/>
                    <a:pt x="168" y="206"/>
                  </a:cubicBezTo>
                  <a:cubicBezTo>
                    <a:pt x="169" y="206"/>
                    <a:pt x="192" y="195"/>
                    <a:pt x="192" y="195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208" y="192"/>
                    <a:pt x="209" y="185"/>
                  </a:cubicBezTo>
                  <a:cubicBezTo>
                    <a:pt x="209" y="176"/>
                    <a:pt x="199" y="171"/>
                    <a:pt x="201" y="168"/>
                  </a:cubicBezTo>
                  <a:cubicBezTo>
                    <a:pt x="204" y="166"/>
                    <a:pt x="215" y="165"/>
                    <a:pt x="215" y="165"/>
                  </a:cubicBezTo>
                  <a:cubicBezTo>
                    <a:pt x="215" y="165"/>
                    <a:pt x="213" y="160"/>
                    <a:pt x="216" y="158"/>
                  </a:cubicBezTo>
                  <a:cubicBezTo>
                    <a:pt x="218" y="156"/>
                    <a:pt x="223" y="159"/>
                    <a:pt x="225" y="156"/>
                  </a:cubicBezTo>
                  <a:cubicBezTo>
                    <a:pt x="226" y="152"/>
                    <a:pt x="221" y="148"/>
                    <a:pt x="224" y="145"/>
                  </a:cubicBezTo>
                  <a:cubicBezTo>
                    <a:pt x="229" y="144"/>
                    <a:pt x="235" y="148"/>
                    <a:pt x="239" y="143"/>
                  </a:cubicBezTo>
                  <a:cubicBezTo>
                    <a:pt x="245" y="139"/>
                    <a:pt x="245" y="136"/>
                    <a:pt x="247" y="134"/>
                  </a:cubicBezTo>
                  <a:cubicBezTo>
                    <a:pt x="249" y="133"/>
                    <a:pt x="250" y="136"/>
                    <a:pt x="250" y="136"/>
                  </a:cubicBezTo>
                  <a:cubicBezTo>
                    <a:pt x="250" y="136"/>
                    <a:pt x="252" y="130"/>
                    <a:pt x="256" y="130"/>
                  </a:cubicBezTo>
                  <a:cubicBezTo>
                    <a:pt x="259" y="132"/>
                    <a:pt x="264" y="138"/>
                    <a:pt x="268" y="139"/>
                  </a:cubicBezTo>
                  <a:cubicBezTo>
                    <a:pt x="273" y="139"/>
                    <a:pt x="278" y="135"/>
                    <a:pt x="278" y="135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6" y="106"/>
                    <a:pt x="264" y="108"/>
                  </a:cubicBezTo>
                  <a:cubicBezTo>
                    <a:pt x="262" y="110"/>
                    <a:pt x="256" y="108"/>
                    <a:pt x="256" y="10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4" y="80"/>
                    <a:pt x="273" y="73"/>
                  </a:cubicBezTo>
                  <a:cubicBezTo>
                    <a:pt x="273" y="66"/>
                    <a:pt x="272" y="56"/>
                    <a:pt x="272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74" y="54"/>
                    <a:pt x="275" y="51"/>
                  </a:cubicBezTo>
                  <a:cubicBezTo>
                    <a:pt x="276" y="49"/>
                    <a:pt x="271" y="44"/>
                    <a:pt x="279" y="40"/>
                  </a:cubicBezTo>
                  <a:cubicBezTo>
                    <a:pt x="286" y="34"/>
                    <a:pt x="294" y="38"/>
                    <a:pt x="294" y="38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6"/>
                    <a:pt x="297" y="23"/>
                    <a:pt x="296" y="19"/>
                  </a:cubicBezTo>
                  <a:cubicBezTo>
                    <a:pt x="295" y="17"/>
                    <a:pt x="294" y="14"/>
                    <a:pt x="294" y="14"/>
                  </a:cubicBezTo>
                  <a:close/>
                </a:path>
              </a:pathLst>
            </a:custGeom>
            <a:grpFill/>
            <a:ln w="3175" algn="ctr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none" lIns="90000" tIns="90000" rIns="72000" bIns="900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800" kern="0" noProof="1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Albanien" descr="© INSCALE GmbH, 05.05.2010&#10;http://www.presentationload.com/"/>
            <p:cNvSpPr>
              <a:spLocks/>
            </p:cNvSpPr>
            <p:nvPr/>
          </p:nvSpPr>
          <p:spPr bwMode="auto">
            <a:xfrm>
              <a:off x="-5185771" y="5123068"/>
              <a:ext cx="288539" cy="549293"/>
            </a:xfrm>
            <a:custGeom>
              <a:avLst/>
              <a:gdLst/>
              <a:ahLst/>
              <a:cxnLst>
                <a:cxn ang="0">
                  <a:pos x="95" y="110"/>
                </a:cxn>
                <a:cxn ang="0">
                  <a:pos x="89" y="106"/>
                </a:cxn>
                <a:cxn ang="0">
                  <a:pos x="78" y="98"/>
                </a:cxn>
                <a:cxn ang="0">
                  <a:pos x="66" y="83"/>
                </a:cxn>
                <a:cxn ang="0">
                  <a:pos x="63" y="69"/>
                </a:cxn>
                <a:cxn ang="0">
                  <a:pos x="66" y="53"/>
                </a:cxn>
                <a:cxn ang="0">
                  <a:pos x="61" y="24"/>
                </a:cxn>
                <a:cxn ang="0">
                  <a:pos x="43" y="9"/>
                </a:cxn>
                <a:cxn ang="0">
                  <a:pos x="28" y="12"/>
                </a:cxn>
                <a:cxn ang="0">
                  <a:pos x="21" y="1"/>
                </a:cxn>
                <a:cxn ang="0">
                  <a:pos x="0" y="35"/>
                </a:cxn>
                <a:cxn ang="0">
                  <a:pos x="5" y="46"/>
                </a:cxn>
                <a:cxn ang="0">
                  <a:pos x="14" y="55"/>
                </a:cxn>
                <a:cxn ang="0">
                  <a:pos x="21" y="69"/>
                </a:cxn>
                <a:cxn ang="0">
                  <a:pos x="13" y="71"/>
                </a:cxn>
                <a:cxn ang="0">
                  <a:pos x="11" y="85"/>
                </a:cxn>
                <a:cxn ang="0">
                  <a:pos x="18" y="92"/>
                </a:cxn>
                <a:cxn ang="0">
                  <a:pos x="16" y="108"/>
                </a:cxn>
                <a:cxn ang="0">
                  <a:pos x="14" y="113"/>
                </a:cxn>
                <a:cxn ang="0">
                  <a:pos x="15" y="119"/>
                </a:cxn>
                <a:cxn ang="0">
                  <a:pos x="12" y="130"/>
                </a:cxn>
                <a:cxn ang="0">
                  <a:pos x="19" y="138"/>
                </a:cxn>
                <a:cxn ang="0">
                  <a:pos x="16" y="141"/>
                </a:cxn>
                <a:cxn ang="0">
                  <a:pos x="19" y="153"/>
                </a:cxn>
                <a:cxn ang="0">
                  <a:pos x="16" y="146"/>
                </a:cxn>
                <a:cxn ang="0">
                  <a:pos x="12" y="147"/>
                </a:cxn>
                <a:cxn ang="0">
                  <a:pos x="33" y="164"/>
                </a:cxn>
                <a:cxn ang="0">
                  <a:pos x="41" y="169"/>
                </a:cxn>
                <a:cxn ang="0">
                  <a:pos x="47" y="179"/>
                </a:cxn>
                <a:cxn ang="0">
                  <a:pos x="52" y="190"/>
                </a:cxn>
                <a:cxn ang="0">
                  <a:pos x="67" y="187"/>
                </a:cxn>
                <a:cxn ang="0">
                  <a:pos x="72" y="181"/>
                </a:cxn>
                <a:cxn ang="0">
                  <a:pos x="66" y="171"/>
                </a:cxn>
                <a:cxn ang="0">
                  <a:pos x="73" y="163"/>
                </a:cxn>
                <a:cxn ang="0">
                  <a:pos x="85" y="149"/>
                </a:cxn>
                <a:cxn ang="0">
                  <a:pos x="90" y="135"/>
                </a:cxn>
                <a:cxn ang="0">
                  <a:pos x="100" y="125"/>
                </a:cxn>
              </a:cxnLst>
              <a:rect l="0" t="0" r="r" b="b"/>
              <a:pathLst>
                <a:path w="100" h="192">
                  <a:moveTo>
                    <a:pt x="95" y="117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5" y="29"/>
                    <a:pt x="61" y="24"/>
                  </a:cubicBezTo>
                  <a:cubicBezTo>
                    <a:pt x="57" y="20"/>
                    <a:pt x="46" y="19"/>
                    <a:pt x="46" y="19"/>
                  </a:cubicBezTo>
                  <a:cubicBezTo>
                    <a:pt x="46" y="19"/>
                    <a:pt x="45" y="12"/>
                    <a:pt x="43" y="9"/>
                  </a:cubicBezTo>
                  <a:cubicBezTo>
                    <a:pt x="41" y="7"/>
                    <a:pt x="38" y="5"/>
                    <a:pt x="3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9" y="54"/>
                    <a:pt x="14" y="55"/>
                  </a:cubicBezTo>
                  <a:cubicBezTo>
                    <a:pt x="19" y="56"/>
                    <a:pt x="17" y="60"/>
                    <a:pt x="17" y="6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1" y="80"/>
                    <a:pt x="11" y="85"/>
                  </a:cubicBezTo>
                  <a:cubicBezTo>
                    <a:pt x="12" y="91"/>
                    <a:pt x="13" y="91"/>
                    <a:pt x="13" y="91"/>
                  </a:cubicBezTo>
                  <a:cubicBezTo>
                    <a:pt x="13" y="91"/>
                    <a:pt x="18" y="90"/>
                    <a:pt x="18" y="92"/>
                  </a:cubicBezTo>
                  <a:cubicBezTo>
                    <a:pt x="18" y="94"/>
                    <a:pt x="14" y="100"/>
                    <a:pt x="14" y="10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23" y="111"/>
                    <a:pt x="21" y="113"/>
                  </a:cubicBezTo>
                  <a:cubicBezTo>
                    <a:pt x="18" y="115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37"/>
                    <a:pt x="19" y="134"/>
                    <a:pt x="19" y="138"/>
                  </a:cubicBezTo>
                  <a:cubicBezTo>
                    <a:pt x="19" y="140"/>
                    <a:pt x="16" y="140"/>
                    <a:pt x="16" y="14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1"/>
                    <a:pt x="23" y="142"/>
                    <a:pt x="22" y="147"/>
                  </a:cubicBezTo>
                  <a:cubicBezTo>
                    <a:pt x="21" y="154"/>
                    <a:pt x="19" y="153"/>
                    <a:pt x="19" y="153"/>
                  </a:cubicBezTo>
                  <a:cubicBezTo>
                    <a:pt x="19" y="153"/>
                    <a:pt x="17" y="152"/>
                    <a:pt x="17" y="150"/>
                  </a:cubicBezTo>
                  <a:cubicBezTo>
                    <a:pt x="16" y="148"/>
                    <a:pt x="16" y="146"/>
                    <a:pt x="16" y="146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6" y="156"/>
                    <a:pt x="21" y="159"/>
                  </a:cubicBezTo>
                  <a:cubicBezTo>
                    <a:pt x="25" y="162"/>
                    <a:pt x="30" y="164"/>
                    <a:pt x="33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9" y="192"/>
                    <a:pt x="60" y="192"/>
                  </a:cubicBezTo>
                  <a:cubicBezTo>
                    <a:pt x="62" y="192"/>
                    <a:pt x="67" y="187"/>
                    <a:pt x="67" y="187"/>
                  </a:cubicBezTo>
                  <a:cubicBezTo>
                    <a:pt x="67" y="187"/>
                    <a:pt x="66" y="184"/>
                    <a:pt x="67" y="181"/>
                  </a:cubicBezTo>
                  <a:cubicBezTo>
                    <a:pt x="67" y="180"/>
                    <a:pt x="72" y="181"/>
                    <a:pt x="72" y="18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65" y="174"/>
                    <a:pt x="66" y="171"/>
                  </a:cubicBezTo>
                  <a:cubicBezTo>
                    <a:pt x="67" y="166"/>
                    <a:pt x="71" y="168"/>
                    <a:pt x="71" y="168"/>
                  </a:cubicBezTo>
                  <a:cubicBezTo>
                    <a:pt x="71" y="168"/>
                    <a:pt x="70" y="164"/>
                    <a:pt x="73" y="163"/>
                  </a:cubicBezTo>
                  <a:cubicBezTo>
                    <a:pt x="76" y="162"/>
                    <a:pt x="78" y="165"/>
                    <a:pt x="83" y="161"/>
                  </a:cubicBezTo>
                  <a:cubicBezTo>
                    <a:pt x="88" y="156"/>
                    <a:pt x="85" y="149"/>
                    <a:pt x="85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7" y="138"/>
                    <a:pt x="90" y="135"/>
                  </a:cubicBezTo>
                  <a:cubicBezTo>
                    <a:pt x="92" y="134"/>
                    <a:pt x="95" y="134"/>
                    <a:pt x="95" y="134"/>
                  </a:cubicBezTo>
                  <a:cubicBezTo>
                    <a:pt x="95" y="134"/>
                    <a:pt x="100" y="129"/>
                    <a:pt x="100" y="125"/>
                  </a:cubicBezTo>
                  <a:cubicBezTo>
                    <a:pt x="99" y="121"/>
                    <a:pt x="95" y="117"/>
                    <a:pt x="95" y="117"/>
                  </a:cubicBezTo>
                  <a:close/>
                </a:path>
              </a:pathLst>
            </a:custGeom>
            <a:solidFill>
              <a:srgbClr val="B0B1B3"/>
            </a:solidFill>
            <a:ln w="3175" algn="ctr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vert="horz" wrap="none" lIns="90000" tIns="90000" rIns="72000" bIns="900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800" kern="0" noProof="1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7" name="Textplatzhalter 21"/>
          <p:cNvSpPr txBox="1">
            <a:spLocks/>
          </p:cNvSpPr>
          <p:nvPr/>
        </p:nvSpPr>
        <p:spPr>
          <a:xfrm>
            <a:off x="7642442" y="4192198"/>
            <a:ext cx="153987" cy="138113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SK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48" name="Textplatzhalter 21"/>
          <p:cNvSpPr txBox="1">
            <a:spLocks/>
          </p:cNvSpPr>
          <p:nvPr/>
        </p:nvSpPr>
        <p:spPr>
          <a:xfrm>
            <a:off x="6884936" y="4508138"/>
            <a:ext cx="147637" cy="1397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AT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49" name="Textplatzhalter 21"/>
          <p:cNvSpPr txBox="1">
            <a:spLocks/>
          </p:cNvSpPr>
          <p:nvPr/>
        </p:nvSpPr>
        <p:spPr>
          <a:xfrm>
            <a:off x="7642442" y="4639216"/>
            <a:ext cx="166687" cy="13811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HU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50" name="Textplatzhalter 21"/>
          <p:cNvSpPr txBox="1">
            <a:spLocks/>
          </p:cNvSpPr>
          <p:nvPr/>
        </p:nvSpPr>
        <p:spPr>
          <a:xfrm>
            <a:off x="6892485" y="4911204"/>
            <a:ext cx="141287" cy="13811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SL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51" name="Textplatzhalter 21"/>
          <p:cNvSpPr txBox="1">
            <a:spLocks/>
          </p:cNvSpPr>
          <p:nvPr/>
        </p:nvSpPr>
        <p:spPr>
          <a:xfrm>
            <a:off x="7192219" y="4977998"/>
            <a:ext cx="166687" cy="1397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HR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52" name="Textplatzhalter 21"/>
          <p:cNvSpPr txBox="1">
            <a:spLocks/>
          </p:cNvSpPr>
          <p:nvPr/>
        </p:nvSpPr>
        <p:spPr>
          <a:xfrm>
            <a:off x="8671658" y="4782594"/>
            <a:ext cx="173037" cy="1397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RO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53" name="Textplatzhalter 21"/>
          <p:cNvSpPr txBox="1">
            <a:spLocks/>
          </p:cNvSpPr>
          <p:nvPr/>
        </p:nvSpPr>
        <p:spPr>
          <a:xfrm>
            <a:off x="8020653" y="5293260"/>
            <a:ext cx="160337" cy="13811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RS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54" name="Textplatzhalter 21"/>
          <p:cNvSpPr txBox="1">
            <a:spLocks/>
          </p:cNvSpPr>
          <p:nvPr/>
        </p:nvSpPr>
        <p:spPr>
          <a:xfrm>
            <a:off x="8804080" y="5568566"/>
            <a:ext cx="166687" cy="1397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BG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55" name="Textplatzhalter 21"/>
          <p:cNvSpPr txBox="1">
            <a:spLocks/>
          </p:cNvSpPr>
          <p:nvPr/>
        </p:nvSpPr>
        <p:spPr>
          <a:xfrm>
            <a:off x="7985349" y="6108159"/>
            <a:ext cx="141287" cy="13811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AL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56" name="Textplatzhalter 21"/>
          <p:cNvSpPr txBox="1">
            <a:spLocks/>
          </p:cNvSpPr>
          <p:nvPr/>
        </p:nvSpPr>
        <p:spPr>
          <a:xfrm>
            <a:off x="6892534" y="4000909"/>
            <a:ext cx="153888" cy="138499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CZ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57" name="Textplatzhalter 21"/>
          <p:cNvSpPr txBox="1">
            <a:spLocks/>
          </p:cNvSpPr>
          <p:nvPr/>
        </p:nvSpPr>
        <p:spPr>
          <a:xfrm>
            <a:off x="7538046" y="341053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marL="207963" indent="-2079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Webdings" panose="05030102010509060703" pitchFamily="18" charset="2"/>
              <a:buChar char="&lt;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7188" indent="-149225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SzPct val="100000"/>
              <a:buFont typeface="Symbol" panose="05050102010706020507" pitchFamily="18" charset="2"/>
              <a:buChar char="·"/>
              <a:defRPr lang="en-US" sz="1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Georgia" panose="02040502050405020303" pitchFamily="18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300"/>
              </a:spcBef>
              <a:buClr>
                <a:srgbClr val="878787"/>
              </a:buClr>
              <a:buFont typeface="Courier New" panose="02070309020205020404" pitchFamily="49" charset="0"/>
              <a:buChar char="-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14375" indent="-207963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Verdana" panose="020B0604030504040204" pitchFamily="34" charset="0"/>
              <a:buChar char="−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9788" indent="-1254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900">
                <a:solidFill>
                  <a:schemeClr val="bg1"/>
                </a:solidFill>
              </a:rPr>
              <a:t>PL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4239" y="4197753"/>
            <a:ext cx="24796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Clr>
                <a:srgbClr val="878787"/>
              </a:buClr>
            </a:pPr>
            <a:r>
              <a:rPr lang="de-AT" sz="1200" dirty="0"/>
              <a:t>Tel. +40 21 310 06 69</a:t>
            </a:r>
          </a:p>
        </p:txBody>
      </p:sp>
      <p:sp>
        <p:nvSpPr>
          <p:cNvPr id="59" name="Textplatzhalter 6"/>
          <p:cNvSpPr>
            <a:spLocks noGrp="1"/>
          </p:cNvSpPr>
          <p:nvPr>
            <p:ph type="body" sz="quarter" idx="34"/>
          </p:nvPr>
        </p:nvSpPr>
        <p:spPr>
          <a:xfrm>
            <a:off x="424239" y="4660575"/>
            <a:ext cx="3357875" cy="184666"/>
          </a:xfrm>
        </p:spPr>
        <p:txBody>
          <a:bodyPr/>
          <a:lstStyle/>
          <a:p>
            <a:r>
              <a:rPr lang="de-AT" dirty="0">
                <a:solidFill>
                  <a:schemeClr val="tx2">
                    <a:lumMod val="75000"/>
                    <a:lumOff val="25000"/>
                  </a:schemeClr>
                </a:solidFill>
                <a:hlinkClick r:id="rId3"/>
              </a:rPr>
              <a:t>www.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hlinkClick r:id="rId3"/>
              </a:rPr>
              <a:t>tpa-group.ro</a:t>
            </a:r>
            <a:endParaRPr lang="en-GB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0213" y="4911204"/>
            <a:ext cx="274595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Clr>
                <a:srgbClr val="878787"/>
              </a:buClr>
            </a:pPr>
            <a:r>
              <a:rPr lang="de-AT" sz="1200" dirty="0"/>
              <a:t>Str. Grigore Cobalcescu 46</a:t>
            </a:r>
          </a:p>
          <a:p>
            <a:pPr>
              <a:buClr>
                <a:srgbClr val="878787"/>
              </a:buClr>
            </a:pPr>
            <a:r>
              <a:rPr lang="de-AT" sz="1200" dirty="0"/>
              <a:t>010196 Bucuresti</a:t>
            </a:r>
          </a:p>
        </p:txBody>
      </p:sp>
    </p:spTree>
    <p:extLst>
      <p:ext uri="{BB962C8B-B14F-4D97-AF65-F5344CB8AC3E}">
        <p14:creationId xmlns:p14="http://schemas.microsoft.com/office/powerpoint/2010/main" val="9284038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&lt;/m_strFormatTime&gt;&lt;/m_precDefaultDate&gt;&lt;m_precDefaultYear/&gt;&lt;m_precDefaultQuarter/&gt;&lt;m_precDefaultMonth/&gt;&lt;m_precDefaultWeek/&gt;&lt;m_precDefaultDay/&gt;&lt;m_mruColor&gt;&lt;m_vecMRU length=&quot;1&quot;&gt;&lt;elem m_fUsage=&quot;1.00000000000000000000E+000&quot;&gt;&lt;m_msothmcolidx val=&quot;0&quot;/&gt;&lt;m_rgb r=&quot;3c&quot; g=&quot;64&quot; b=&quot;78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PA Horwath">
  <a:themeElements>
    <a:clrScheme name="Benutzerdefiniert 23">
      <a:dk1>
        <a:srgbClr val="000000"/>
      </a:dk1>
      <a:lt1>
        <a:srgbClr val="FFFFFF"/>
      </a:lt1>
      <a:dk2>
        <a:srgbClr val="002138"/>
      </a:dk2>
      <a:lt2>
        <a:srgbClr val="00AEEC"/>
      </a:lt2>
      <a:accent1>
        <a:srgbClr val="75787C"/>
      </a:accent1>
      <a:accent2>
        <a:srgbClr val="75787C"/>
      </a:accent2>
      <a:accent3>
        <a:srgbClr val="75787C"/>
      </a:accent3>
      <a:accent4>
        <a:srgbClr val="4E5052"/>
      </a:accent4>
      <a:accent5>
        <a:srgbClr val="D82231"/>
      </a:accent5>
      <a:accent6>
        <a:srgbClr val="79B93E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2"/>
          </a:solidFill>
        </a:ln>
      </a:spPr>
      <a:bodyPr lIns="108000" rIns="108000" rtlCol="0" anchor="ctr"/>
      <a:lstStyle>
        <a:defPPr algn="ctr">
          <a:defRPr sz="14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L="285750" indent="-285750">
          <a:buClr>
            <a:srgbClr val="878787"/>
          </a:buClr>
          <a:buFont typeface="Webdings" panose="05030102010509060703" pitchFamily="18" charset="2"/>
          <a:buChar char=""/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421</Words>
  <Application>Microsoft Office PowerPoint</Application>
  <PresentationFormat>A4 Paper (210x297 mm)</PresentationFormat>
  <Paragraphs>130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Courier New</vt:lpstr>
      <vt:lpstr>Estrangelo Edessa</vt:lpstr>
      <vt:lpstr>Georgia</vt:lpstr>
      <vt:lpstr>Symbol</vt:lpstr>
      <vt:lpstr>Verdana</vt:lpstr>
      <vt:lpstr>Webdings</vt:lpstr>
      <vt:lpstr>Wingdings</vt:lpstr>
      <vt:lpstr>TPA Horwath</vt:lpstr>
      <vt:lpstr>think-cell Folie</vt:lpstr>
      <vt:lpstr>Main Impediments for a Successful Absorption of EU-Funds </vt:lpstr>
      <vt:lpstr>Situation today</vt:lpstr>
      <vt:lpstr>Main reasons</vt:lpstr>
      <vt:lpstr>PowerPoint Presentation</vt:lpstr>
      <vt:lpstr>Main reasons</vt:lpstr>
      <vt:lpstr>The TPA Group</vt:lpstr>
      <vt:lpstr>PowerPoint Presentation</vt:lpstr>
      <vt:lpstr>Get into contact with TPA: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Hager</dc:creator>
  <cp:lastModifiedBy>Johannes Becker</cp:lastModifiedBy>
  <cp:revision>774</cp:revision>
  <cp:lastPrinted>2016-08-29T10:19:21Z</cp:lastPrinted>
  <dcterms:created xsi:type="dcterms:W3CDTF">2015-07-20T10:01:28Z</dcterms:created>
  <dcterms:modified xsi:type="dcterms:W3CDTF">2018-06-11T05:52:52Z</dcterms:modified>
</cp:coreProperties>
</file>