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2" r:id="rId2"/>
    <p:sldId id="320" r:id="rId3"/>
    <p:sldId id="342" r:id="rId4"/>
    <p:sldId id="343" r:id="rId5"/>
    <p:sldId id="344" r:id="rId6"/>
    <p:sldId id="346" r:id="rId7"/>
    <p:sldId id="345" r:id="rId8"/>
    <p:sldId id="347" r:id="rId9"/>
    <p:sldId id="331" r:id="rId10"/>
    <p:sldId id="322" r:id="rId11"/>
  </p:sldIdLst>
  <p:sldSz cx="9144000" cy="6858000" type="screen4x3"/>
  <p:notesSz cx="7315200" cy="9601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2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ria Braun Erdei" initials="HBE" lastIdx="8" clrIdx="0">
    <p:extLst>
      <p:ext uri="{19B8F6BF-5375-455C-9EA6-DF929625EA0E}">
        <p15:presenceInfo xmlns:p15="http://schemas.microsoft.com/office/powerpoint/2012/main" userId="S-1-5-21-117609710-1383384898-1202660629-663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3"/>
    <a:srgbClr val="00497B"/>
    <a:srgbClr val="989900"/>
    <a:srgbClr val="7DB5DA"/>
    <a:srgbClr val="BCE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71" autoAdjust="0"/>
    <p:restoredTop sz="94660"/>
  </p:normalViewPr>
  <p:slideViewPr>
    <p:cSldViewPr>
      <p:cViewPr varScale="1">
        <p:scale>
          <a:sx n="89" d="100"/>
          <a:sy n="89" d="100"/>
        </p:scale>
        <p:origin x="576" y="72"/>
      </p:cViewPr>
      <p:guideLst>
        <p:guide orient="horz" pos="2795"/>
        <p:guide pos="24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70490" cy="480060"/>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4143004" y="0"/>
            <a:ext cx="3170490" cy="480060"/>
          </a:xfrm>
          <a:prstGeom prst="rect">
            <a:avLst/>
          </a:prstGeom>
        </p:spPr>
        <p:txBody>
          <a:bodyPr vert="horz" lIns="91577" tIns="45789" rIns="91577" bIns="45789" rtlCol="0"/>
          <a:lstStyle>
            <a:lvl1pPr algn="r">
              <a:defRPr sz="1200"/>
            </a:lvl1pPr>
          </a:lstStyle>
          <a:p>
            <a:fld id="{6B4E7F44-5D57-495F-A779-5FC185DE3887}" type="datetimeFigureOut">
              <a:rPr lang="en-US" smtClean="0"/>
              <a:t>6/8/2018</a:t>
            </a:fld>
            <a:endParaRPr lang="en-US"/>
          </a:p>
        </p:txBody>
      </p:sp>
      <p:sp>
        <p:nvSpPr>
          <p:cNvPr id="4" name="Footer Placeholder 3"/>
          <p:cNvSpPr>
            <a:spLocks noGrp="1"/>
          </p:cNvSpPr>
          <p:nvPr>
            <p:ph type="ftr" sz="quarter" idx="2"/>
          </p:nvPr>
        </p:nvSpPr>
        <p:spPr>
          <a:xfrm>
            <a:off x="3" y="9119602"/>
            <a:ext cx="3170490" cy="480060"/>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4143004" y="9119602"/>
            <a:ext cx="3170490" cy="480060"/>
          </a:xfrm>
          <a:prstGeom prst="rect">
            <a:avLst/>
          </a:prstGeom>
        </p:spPr>
        <p:txBody>
          <a:bodyPr vert="horz" lIns="91577" tIns="45789" rIns="91577" bIns="45789" rtlCol="0" anchor="b"/>
          <a:lstStyle>
            <a:lvl1pPr algn="r">
              <a:defRPr sz="1200"/>
            </a:lvl1pPr>
          </a:lstStyle>
          <a:p>
            <a:fld id="{7A51ECD3-C110-404C-B6CA-8A5DB2785E4C}" type="slidenum">
              <a:rPr lang="en-US" smtClean="0"/>
              <a:t>‹#›</a:t>
            </a:fld>
            <a:endParaRPr lang="en-US"/>
          </a:p>
        </p:txBody>
      </p:sp>
    </p:spTree>
    <p:extLst>
      <p:ext uri="{BB962C8B-B14F-4D97-AF65-F5344CB8AC3E}">
        <p14:creationId xmlns:p14="http://schemas.microsoft.com/office/powerpoint/2010/main" val="258184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1"/>
            <a:ext cx="3169920" cy="480060"/>
          </a:xfrm>
          <a:prstGeom prst="rect">
            <a:avLst/>
          </a:prstGeom>
        </p:spPr>
        <p:txBody>
          <a:bodyPr vert="horz" lIns="91431" tIns="45715" rIns="91431" bIns="45715" rtlCol="0"/>
          <a:lstStyle>
            <a:lvl1pPr algn="l">
              <a:defRPr sz="1200"/>
            </a:lvl1pPr>
          </a:lstStyle>
          <a:p>
            <a:endParaRPr lang="de-AT"/>
          </a:p>
        </p:txBody>
      </p:sp>
      <p:sp>
        <p:nvSpPr>
          <p:cNvPr id="3" name="Datumsplatzhalter 2"/>
          <p:cNvSpPr>
            <a:spLocks noGrp="1"/>
          </p:cNvSpPr>
          <p:nvPr>
            <p:ph type="dt" idx="1"/>
          </p:nvPr>
        </p:nvSpPr>
        <p:spPr>
          <a:xfrm>
            <a:off x="4143591" y="1"/>
            <a:ext cx="3169920" cy="480060"/>
          </a:xfrm>
          <a:prstGeom prst="rect">
            <a:avLst/>
          </a:prstGeom>
        </p:spPr>
        <p:txBody>
          <a:bodyPr vert="horz" lIns="91431" tIns="45715" rIns="91431" bIns="45715" rtlCol="0"/>
          <a:lstStyle>
            <a:lvl1pPr algn="r">
              <a:defRPr sz="1200"/>
            </a:lvl1pPr>
          </a:lstStyle>
          <a:p>
            <a:fld id="{3A3700EE-20A8-4430-85CD-84C1647167A3}" type="datetimeFigureOut">
              <a:rPr lang="de-AT" smtClean="0"/>
              <a:pPr/>
              <a:t>08.06.2018</a:t>
            </a:fld>
            <a:endParaRPr lang="de-AT"/>
          </a:p>
        </p:txBody>
      </p:sp>
      <p:sp>
        <p:nvSpPr>
          <p:cNvPr id="4" name="Folienbildplatzhalter 3"/>
          <p:cNvSpPr>
            <a:spLocks noGrp="1" noRot="1" noChangeAspect="1"/>
          </p:cNvSpPr>
          <p:nvPr>
            <p:ph type="sldImg" idx="2"/>
          </p:nvPr>
        </p:nvSpPr>
        <p:spPr>
          <a:xfrm>
            <a:off x="1255713" y="720725"/>
            <a:ext cx="4803775" cy="3602038"/>
          </a:xfrm>
          <a:prstGeom prst="rect">
            <a:avLst/>
          </a:prstGeom>
          <a:noFill/>
          <a:ln w="12700">
            <a:solidFill>
              <a:prstClr val="black"/>
            </a:solidFill>
          </a:ln>
        </p:spPr>
        <p:txBody>
          <a:bodyPr vert="horz" lIns="91431" tIns="45715" rIns="91431" bIns="45715" rtlCol="0" anchor="ctr"/>
          <a:lstStyle/>
          <a:p>
            <a:endParaRPr lang="de-AT"/>
          </a:p>
        </p:txBody>
      </p:sp>
      <p:sp>
        <p:nvSpPr>
          <p:cNvPr id="5" name="Notizenplatzhalter 4"/>
          <p:cNvSpPr>
            <a:spLocks noGrp="1"/>
          </p:cNvSpPr>
          <p:nvPr>
            <p:ph type="body" sz="quarter" idx="3"/>
          </p:nvPr>
        </p:nvSpPr>
        <p:spPr>
          <a:xfrm>
            <a:off x="731521" y="4560571"/>
            <a:ext cx="5852160" cy="4320540"/>
          </a:xfrm>
          <a:prstGeom prst="rect">
            <a:avLst/>
          </a:prstGeom>
        </p:spPr>
        <p:txBody>
          <a:bodyPr vert="horz" lIns="91431" tIns="45715" rIns="91431"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6" name="Fußzeilenplatzhalter 5"/>
          <p:cNvSpPr>
            <a:spLocks noGrp="1"/>
          </p:cNvSpPr>
          <p:nvPr>
            <p:ph type="ftr" sz="quarter" idx="4"/>
          </p:nvPr>
        </p:nvSpPr>
        <p:spPr>
          <a:xfrm>
            <a:off x="4" y="9119474"/>
            <a:ext cx="3169920" cy="480060"/>
          </a:xfrm>
          <a:prstGeom prst="rect">
            <a:avLst/>
          </a:prstGeom>
        </p:spPr>
        <p:txBody>
          <a:bodyPr vert="horz" lIns="91431" tIns="45715" rIns="91431" bIns="45715" rtlCol="0" anchor="b"/>
          <a:lstStyle>
            <a:lvl1pPr algn="l">
              <a:defRPr sz="1200"/>
            </a:lvl1pPr>
          </a:lstStyle>
          <a:p>
            <a:endParaRPr lang="de-AT"/>
          </a:p>
        </p:txBody>
      </p:sp>
      <p:sp>
        <p:nvSpPr>
          <p:cNvPr id="7" name="Foliennummernplatzhalter 6"/>
          <p:cNvSpPr>
            <a:spLocks noGrp="1"/>
          </p:cNvSpPr>
          <p:nvPr>
            <p:ph type="sldNum" sz="quarter" idx="5"/>
          </p:nvPr>
        </p:nvSpPr>
        <p:spPr>
          <a:xfrm>
            <a:off x="4143591" y="9119474"/>
            <a:ext cx="3169920" cy="480060"/>
          </a:xfrm>
          <a:prstGeom prst="rect">
            <a:avLst/>
          </a:prstGeom>
        </p:spPr>
        <p:txBody>
          <a:bodyPr vert="horz" lIns="91431" tIns="45715" rIns="91431" bIns="45715" rtlCol="0" anchor="b"/>
          <a:lstStyle>
            <a:lvl1pPr algn="r">
              <a:defRPr sz="1200"/>
            </a:lvl1pPr>
          </a:lstStyle>
          <a:p>
            <a:fld id="{B367AEBA-A7FE-4463-AEC6-ABBE9E371BB7}" type="slidenum">
              <a:rPr lang="de-AT" smtClean="0"/>
              <a:pPr/>
              <a:t>‹#›</a:t>
            </a:fld>
            <a:endParaRPr lang="de-AT"/>
          </a:p>
        </p:txBody>
      </p:sp>
    </p:spTree>
    <p:extLst>
      <p:ext uri="{BB962C8B-B14F-4D97-AF65-F5344CB8AC3E}">
        <p14:creationId xmlns:p14="http://schemas.microsoft.com/office/powerpoint/2010/main" val="141812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9" name="Textfeld 8"/>
          <p:cNvSpPr txBox="1"/>
          <p:nvPr userDrawn="1"/>
        </p:nvSpPr>
        <p:spPr>
          <a:xfrm>
            <a:off x="398770" y="252001"/>
            <a:ext cx="8277785" cy="142027"/>
          </a:xfrm>
          <a:prstGeom prst="rect">
            <a:avLst/>
          </a:prstGeom>
          <a:noFill/>
        </p:spPr>
        <p:txBody>
          <a:bodyPr wrap="square" lIns="0" tIns="0" rIns="0" bIns="0" rtlCol="0">
            <a:spAutoFit/>
          </a:bodyPr>
          <a:lstStyle/>
          <a:p>
            <a:pPr algn="l"/>
            <a:r>
              <a:rPr lang="en-US" sz="923" smtClean="0">
                <a:solidFill>
                  <a:schemeClr val="bg1"/>
                </a:solidFill>
                <a:latin typeface="Arial" pitchFamily="34" charset="0"/>
                <a:cs typeface="Arial" pitchFamily="34" charset="0"/>
              </a:rPr>
              <a:t>Mylogo is member of Erste Group (this is optional: please cancel completely from the Master, if not needed or just cancel this info)</a:t>
            </a:r>
          </a:p>
        </p:txBody>
      </p:sp>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b="2632"/>
          <a:stretch/>
        </p:blipFill>
        <p:spPr>
          <a:xfrm>
            <a:off x="1" y="0"/>
            <a:ext cx="9141785" cy="6858000"/>
          </a:xfrm>
          <a:prstGeom prst="rect">
            <a:avLst/>
          </a:prstGeom>
        </p:spPr>
      </p:pic>
      <p:sp>
        <p:nvSpPr>
          <p:cNvPr id="7" name="Titel 1"/>
          <p:cNvSpPr>
            <a:spLocks noGrp="1"/>
          </p:cNvSpPr>
          <p:nvPr>
            <p:ph type="ctrTitle"/>
          </p:nvPr>
        </p:nvSpPr>
        <p:spPr>
          <a:xfrm>
            <a:off x="398770" y="1079999"/>
            <a:ext cx="8277785" cy="1800000"/>
          </a:xfrm>
        </p:spPr>
        <p:txBody>
          <a:bodyPr/>
          <a:lstStyle>
            <a:lvl1pPr>
              <a:defRPr>
                <a:solidFill>
                  <a:schemeClr val="bg1"/>
                </a:solidFill>
              </a:defRPr>
            </a:lvl1pPr>
          </a:lstStyle>
          <a:p>
            <a:r>
              <a:rPr lang="en-US" smtClean="0"/>
              <a:t>Click to edit Master title style</a:t>
            </a:r>
            <a:endParaRPr lang="de-AT"/>
          </a:p>
        </p:txBody>
      </p:sp>
      <p:sp>
        <p:nvSpPr>
          <p:cNvPr id="8" name="Untertitel 2"/>
          <p:cNvSpPr>
            <a:spLocks noGrp="1"/>
          </p:cNvSpPr>
          <p:nvPr>
            <p:ph type="subTitle" idx="1"/>
          </p:nvPr>
        </p:nvSpPr>
        <p:spPr>
          <a:xfrm>
            <a:off x="398770" y="2880000"/>
            <a:ext cx="8277785" cy="2358000"/>
          </a:xfrm>
        </p:spPr>
        <p:txBody>
          <a:bodyPr/>
          <a:lstStyle>
            <a:lvl1pPr marL="0" indent="0" algn="l">
              <a:buNone/>
              <a:defRPr>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de-DE" smtClean="0"/>
          </a:p>
        </p:txBody>
      </p:sp>
      <p:sp>
        <p:nvSpPr>
          <p:cNvPr id="10" name="Textplatzhalter 9"/>
          <p:cNvSpPr>
            <a:spLocks noGrp="1"/>
          </p:cNvSpPr>
          <p:nvPr>
            <p:ph type="body" sz="quarter" idx="13" hasCustomPrompt="1"/>
          </p:nvPr>
        </p:nvSpPr>
        <p:spPr>
          <a:xfrm>
            <a:off x="398769" y="4509120"/>
            <a:ext cx="8277958" cy="720154"/>
          </a:xfrm>
        </p:spPr>
        <p:txBody>
          <a:bodyPr>
            <a:normAutofit/>
          </a:bodyPr>
          <a:lstStyle>
            <a:lvl1pPr>
              <a:defRPr sz="923" baseline="0">
                <a:solidFill>
                  <a:schemeClr val="bg1"/>
                </a:solidFill>
              </a:defRPr>
            </a:lvl1pPr>
          </a:lstStyle>
          <a:p>
            <a:pPr lvl="0"/>
            <a:r>
              <a:rPr lang="de-DE" smtClean="0"/>
              <a:t>Optional information</a:t>
            </a:r>
            <a:endParaRPr lang="de-AT"/>
          </a:p>
        </p:txBody>
      </p:sp>
      <p:sp>
        <p:nvSpPr>
          <p:cNvPr id="27" name="Foliennummernplatzhalter 5"/>
          <p:cNvSpPr>
            <a:spLocks noGrp="1"/>
          </p:cNvSpPr>
          <p:nvPr>
            <p:ph type="sldNum" sz="quarter" idx="4"/>
          </p:nvPr>
        </p:nvSpPr>
        <p:spPr>
          <a:xfrm>
            <a:off x="8178092" y="6192000"/>
            <a:ext cx="498462" cy="270000"/>
          </a:xfrm>
          <a:prstGeom prst="rect">
            <a:avLst/>
          </a:prstGeom>
        </p:spPr>
        <p:txBody>
          <a:bodyPr vert="horz" lIns="0" tIns="0" rIns="0" bIns="0" rtlCol="0" anchor="b" anchorCtr="0"/>
          <a:lstStyle>
            <a:lvl1pPr algn="r">
              <a:defRPr sz="923">
                <a:solidFill>
                  <a:srgbClr val="00497B"/>
                </a:solidFill>
                <a:latin typeface="Arial" pitchFamily="34" charset="0"/>
                <a:cs typeface="Arial" pitchFamily="34" charset="0"/>
              </a:defRPr>
            </a:lvl1pPr>
          </a:lstStyle>
          <a:p>
            <a:fld id="{24B2EBC4-1ECC-42E0-B15C-79C76529A1A4}" type="slidenum">
              <a:rPr lang="de-DE" smtClean="0"/>
              <a:pPr/>
              <a:t>‹#›</a:t>
            </a:fld>
            <a:endParaRPr lang="de-AT"/>
          </a:p>
        </p:txBody>
      </p:sp>
      <p:sp>
        <p:nvSpPr>
          <p:cNvPr id="30" name="Textfeld 29"/>
          <p:cNvSpPr txBox="1"/>
          <p:nvPr userDrawn="1"/>
        </p:nvSpPr>
        <p:spPr>
          <a:xfrm>
            <a:off x="8178092" y="6319974"/>
            <a:ext cx="498462" cy="142027"/>
          </a:xfrm>
          <a:prstGeom prst="rect">
            <a:avLst/>
          </a:prstGeom>
          <a:noFill/>
        </p:spPr>
        <p:txBody>
          <a:bodyPr wrap="square" lIns="0" tIns="0" rIns="0" bIns="0" rtlCol="0" anchor="b" anchorCtr="0">
            <a:spAutoFit/>
          </a:bodyPr>
          <a:lstStyle/>
          <a:p>
            <a:pPr algn="l"/>
            <a:r>
              <a:rPr lang="de-DE" sz="923" smtClean="0">
                <a:solidFill>
                  <a:srgbClr val="00497B"/>
                </a:solidFill>
                <a:latin typeface="Arial" pitchFamily="34" charset="0"/>
                <a:cs typeface="Arial" pitchFamily="34" charset="0"/>
              </a:rPr>
              <a:t>Page</a:t>
            </a:r>
            <a:endParaRPr lang="de-AT" sz="923">
              <a:solidFill>
                <a:srgbClr val="00497B"/>
              </a:solidFill>
              <a:latin typeface="Arial" pitchFamily="34" charset="0"/>
              <a:cs typeface="Arial" pitchFamily="34" charset="0"/>
            </a:endParaRPr>
          </a:p>
        </p:txBody>
      </p:sp>
      <p:sp>
        <p:nvSpPr>
          <p:cNvPr id="13" name="Textfeld 12"/>
          <p:cNvSpPr txBox="1"/>
          <p:nvPr userDrawn="1"/>
        </p:nvSpPr>
        <p:spPr>
          <a:xfrm>
            <a:off x="398770" y="252001"/>
            <a:ext cx="8277785" cy="142027"/>
          </a:xfrm>
          <a:prstGeom prst="rect">
            <a:avLst/>
          </a:prstGeom>
          <a:noFill/>
        </p:spPr>
        <p:txBody>
          <a:bodyPr wrap="square" lIns="0" tIns="0" rIns="0" bIns="0" rtlCol="0">
            <a:spAutoFit/>
          </a:bodyPr>
          <a:lstStyle/>
          <a:p>
            <a:pPr algn="l"/>
            <a:r>
              <a:rPr lang="en-US" sz="923" smtClean="0">
                <a:solidFill>
                  <a:schemeClr val="bg1"/>
                </a:solidFill>
                <a:latin typeface="Arial" pitchFamily="34" charset="0"/>
                <a:cs typeface="Arial" pitchFamily="34" charset="0"/>
              </a:rPr>
              <a:t>Mylogo is member of Erste Group (this is optional: please cancel completely from the Master, if not needed or just cancel this info)</a:t>
            </a:r>
          </a:p>
        </p:txBody>
      </p:sp>
      <p:pic>
        <p:nvPicPr>
          <p:cNvPr id="18" name="Picture 17" descr="LOGO BCR-RGB.png"/>
          <p:cNvPicPr>
            <a:picLocks noChangeAspect="1"/>
          </p:cNvPicPr>
          <p:nvPr userDrawn="1"/>
        </p:nvPicPr>
        <p:blipFill>
          <a:blip r:embed="rId3" cstate="print"/>
          <a:stretch>
            <a:fillRect/>
          </a:stretch>
        </p:blipFill>
        <p:spPr>
          <a:xfrm>
            <a:off x="398769" y="6190730"/>
            <a:ext cx="683692" cy="271273"/>
          </a:xfrm>
          <a:prstGeom prst="rect">
            <a:avLst/>
          </a:prstGeom>
        </p:spPr>
      </p:pic>
    </p:spTree>
    <p:extLst>
      <p:ext uri="{BB962C8B-B14F-4D97-AF65-F5344CB8AC3E}">
        <p14:creationId xmlns:p14="http://schemas.microsoft.com/office/powerpoint/2010/main" val="20241178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594" r="898"/>
          <a:stretch/>
        </p:blipFill>
        <p:spPr>
          <a:xfrm>
            <a:off x="0" y="0"/>
            <a:ext cx="9144000" cy="6858000"/>
          </a:xfrm>
          <a:prstGeom prst="rect">
            <a:avLst/>
          </a:prstGeom>
        </p:spPr>
      </p:pic>
      <p:sp>
        <p:nvSpPr>
          <p:cNvPr id="17" name="Rechteck 16"/>
          <p:cNvSpPr/>
          <p:nvPr userDrawn="1"/>
        </p:nvSpPr>
        <p:spPr>
          <a:xfrm>
            <a:off x="-14356" y="5238000"/>
            <a:ext cx="9158356" cy="1620000"/>
          </a:xfrm>
          <a:prstGeom prst="rect">
            <a:avLst/>
          </a:prstGeom>
          <a:gradFill flip="none" rotWithShape="1">
            <a:gsLst>
              <a:gs pos="50000">
                <a:srgbClr val="7DB5DA">
                  <a:alpha val="80000"/>
                </a:srgbClr>
              </a:gs>
              <a:gs pos="0">
                <a:srgbClr val="BCE4FA">
                  <a:alpha val="80000"/>
                </a:srgbClr>
              </a:gs>
              <a:gs pos="100000">
                <a:srgbClr val="00497B">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62"/>
          </a:p>
        </p:txBody>
      </p:sp>
      <p:sp>
        <p:nvSpPr>
          <p:cNvPr id="2" name="Titel 1"/>
          <p:cNvSpPr>
            <a:spLocks noGrp="1"/>
          </p:cNvSpPr>
          <p:nvPr>
            <p:ph type="ctrTitle"/>
          </p:nvPr>
        </p:nvSpPr>
        <p:spPr>
          <a:xfrm>
            <a:off x="398770" y="1079999"/>
            <a:ext cx="8277785" cy="1800000"/>
          </a:xfrm>
        </p:spPr>
        <p:txBody>
          <a:bodyPr/>
          <a:lstStyle>
            <a:lvl1pPr>
              <a:defRPr>
                <a:solidFill>
                  <a:schemeClr val="bg1"/>
                </a:solidFill>
              </a:defRPr>
            </a:lvl1pPr>
          </a:lstStyle>
          <a:p>
            <a:r>
              <a:rPr lang="en-US" dirty="0" smtClean="0"/>
              <a:t>Click to edit Master title style</a:t>
            </a:r>
            <a:endParaRPr lang="de-AT" dirty="0"/>
          </a:p>
        </p:txBody>
      </p:sp>
      <p:sp>
        <p:nvSpPr>
          <p:cNvPr id="3" name="Untertitel 2"/>
          <p:cNvSpPr>
            <a:spLocks noGrp="1"/>
          </p:cNvSpPr>
          <p:nvPr>
            <p:ph type="subTitle" idx="1"/>
          </p:nvPr>
        </p:nvSpPr>
        <p:spPr>
          <a:xfrm>
            <a:off x="398770" y="2880000"/>
            <a:ext cx="8277785" cy="2358000"/>
          </a:xfrm>
        </p:spPr>
        <p:txBody>
          <a:bodyPr/>
          <a:lstStyle>
            <a:lvl1pPr marL="0" indent="0" algn="l">
              <a:buNone/>
              <a:defRPr>
                <a:solidFill>
                  <a:schemeClr val="bg1"/>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Click to edit Master subtitle style</a:t>
            </a:r>
            <a:endParaRPr lang="de-DE" dirty="0" smtClean="0"/>
          </a:p>
        </p:txBody>
      </p:sp>
      <p:sp>
        <p:nvSpPr>
          <p:cNvPr id="8" name="Textfeld 7"/>
          <p:cNvSpPr txBox="1"/>
          <p:nvPr userDrawn="1"/>
        </p:nvSpPr>
        <p:spPr>
          <a:xfrm>
            <a:off x="398770" y="252001"/>
            <a:ext cx="8277785" cy="142027"/>
          </a:xfrm>
          <a:prstGeom prst="rect">
            <a:avLst/>
          </a:prstGeom>
          <a:noFill/>
        </p:spPr>
        <p:txBody>
          <a:bodyPr wrap="square" lIns="0" tIns="0" rIns="0" bIns="0" rtlCol="0">
            <a:spAutoFit/>
          </a:bodyPr>
          <a:lstStyle/>
          <a:p>
            <a:pPr algn="l"/>
            <a:r>
              <a:rPr lang="en-US" sz="923" smtClean="0">
                <a:solidFill>
                  <a:schemeClr val="bg1"/>
                </a:solidFill>
                <a:latin typeface="Arial" pitchFamily="34" charset="0"/>
                <a:cs typeface="Arial" pitchFamily="34" charset="0"/>
              </a:rPr>
              <a:t>Mylogo is member of Erste Group (this is optional: please cancel completely from the Master, if not needed or just cancel this info)</a:t>
            </a:r>
          </a:p>
        </p:txBody>
      </p:sp>
      <p:sp>
        <p:nvSpPr>
          <p:cNvPr id="10" name="Textplatzhalter 9"/>
          <p:cNvSpPr>
            <a:spLocks noGrp="1"/>
          </p:cNvSpPr>
          <p:nvPr>
            <p:ph type="body" sz="quarter" idx="13" hasCustomPrompt="1"/>
          </p:nvPr>
        </p:nvSpPr>
        <p:spPr>
          <a:xfrm>
            <a:off x="398769" y="4509120"/>
            <a:ext cx="8277958" cy="720154"/>
          </a:xfrm>
        </p:spPr>
        <p:txBody>
          <a:bodyPr>
            <a:normAutofit/>
          </a:bodyPr>
          <a:lstStyle>
            <a:lvl1pPr>
              <a:defRPr sz="923" baseline="0">
                <a:solidFill>
                  <a:schemeClr val="bg1"/>
                </a:solidFill>
              </a:defRPr>
            </a:lvl1pPr>
          </a:lstStyle>
          <a:p>
            <a:pPr lvl="0"/>
            <a:r>
              <a:rPr lang="de-DE" smtClean="0"/>
              <a:t>Optional information</a:t>
            </a:r>
            <a:endParaRPr lang="de-AT"/>
          </a:p>
        </p:txBody>
      </p:sp>
      <p:sp>
        <p:nvSpPr>
          <p:cNvPr id="23" name="Datumsplatzhalter 3"/>
          <p:cNvSpPr>
            <a:spLocks noGrp="1"/>
          </p:cNvSpPr>
          <p:nvPr>
            <p:ph type="dt" sz="half" idx="2"/>
          </p:nvPr>
        </p:nvSpPr>
        <p:spPr>
          <a:xfrm>
            <a:off x="6948555" y="6192000"/>
            <a:ext cx="1063385" cy="270000"/>
          </a:xfrm>
          <a:prstGeom prst="rect">
            <a:avLst/>
          </a:prstGeom>
        </p:spPr>
        <p:txBody>
          <a:bodyPr vert="horz" lIns="0" tIns="0" rIns="0" bIns="0" rtlCol="0" anchor="b" anchorCtr="0"/>
          <a:lstStyle>
            <a:lvl1pPr algn="r">
              <a:defRPr sz="923">
                <a:solidFill>
                  <a:schemeClr val="bg1"/>
                </a:solidFill>
                <a:latin typeface="Arial" pitchFamily="34" charset="0"/>
                <a:cs typeface="Arial" pitchFamily="34" charset="0"/>
              </a:defRPr>
            </a:lvl1pPr>
          </a:lstStyle>
          <a:p>
            <a:fld id="{6CCB8FCB-1670-4F1A-81AB-6B98D0858338}" type="datetime1">
              <a:rPr lang="ro-RO" smtClean="0"/>
              <a:pPr/>
              <a:t>08.06.2018</a:t>
            </a:fld>
            <a:endParaRPr lang="de-AT"/>
          </a:p>
        </p:txBody>
      </p:sp>
      <p:sp>
        <p:nvSpPr>
          <p:cNvPr id="24" name="Fußzeilenplatzhalter 4"/>
          <p:cNvSpPr>
            <a:spLocks noGrp="1"/>
          </p:cNvSpPr>
          <p:nvPr>
            <p:ph type="ftr" sz="quarter" idx="3"/>
          </p:nvPr>
        </p:nvSpPr>
        <p:spPr>
          <a:xfrm>
            <a:off x="4060800" y="6192000"/>
            <a:ext cx="2721600" cy="270000"/>
          </a:xfrm>
          <a:prstGeom prst="rect">
            <a:avLst/>
          </a:prstGeom>
        </p:spPr>
        <p:txBody>
          <a:bodyPr vert="horz" lIns="0" tIns="0" rIns="0" bIns="0" rtlCol="0" anchor="b" anchorCtr="0"/>
          <a:lstStyle>
            <a:lvl1pPr algn="r">
              <a:defRPr sz="923">
                <a:solidFill>
                  <a:schemeClr val="bg1"/>
                </a:solidFill>
                <a:latin typeface="Arial" pitchFamily="34" charset="0"/>
                <a:cs typeface="Arial" pitchFamily="34" charset="0"/>
              </a:defRPr>
            </a:lvl1pPr>
          </a:lstStyle>
          <a:p>
            <a:r>
              <a:rPr lang="de-AT" smtClean="0"/>
              <a:t>Optional information</a:t>
            </a:r>
            <a:endParaRPr lang="de-AT"/>
          </a:p>
        </p:txBody>
      </p:sp>
      <p:sp>
        <p:nvSpPr>
          <p:cNvPr id="25" name="Foliennummernplatzhalter 5"/>
          <p:cNvSpPr>
            <a:spLocks noGrp="1"/>
          </p:cNvSpPr>
          <p:nvPr>
            <p:ph type="sldNum" sz="quarter" idx="4"/>
          </p:nvPr>
        </p:nvSpPr>
        <p:spPr>
          <a:xfrm>
            <a:off x="8178092" y="6192000"/>
            <a:ext cx="498462" cy="270000"/>
          </a:xfrm>
          <a:prstGeom prst="rect">
            <a:avLst/>
          </a:prstGeom>
        </p:spPr>
        <p:txBody>
          <a:bodyPr vert="horz" lIns="0" tIns="0" rIns="0" bIns="0" rtlCol="0" anchor="b" anchorCtr="0"/>
          <a:lstStyle>
            <a:lvl1pPr algn="r">
              <a:defRPr sz="923">
                <a:solidFill>
                  <a:schemeClr val="bg1"/>
                </a:solidFill>
                <a:latin typeface="Arial" pitchFamily="34" charset="0"/>
                <a:cs typeface="Arial" pitchFamily="34" charset="0"/>
              </a:defRPr>
            </a:lvl1pPr>
          </a:lstStyle>
          <a:p>
            <a:fld id="{24B2EBC4-1ECC-42E0-B15C-79C76529A1A4}" type="slidenum">
              <a:rPr lang="de-DE" smtClean="0"/>
              <a:pPr/>
              <a:t>‹#›</a:t>
            </a:fld>
            <a:endParaRPr lang="de-AT"/>
          </a:p>
        </p:txBody>
      </p:sp>
      <p:sp>
        <p:nvSpPr>
          <p:cNvPr id="28" name="Textfeld 27"/>
          <p:cNvSpPr txBox="1"/>
          <p:nvPr userDrawn="1"/>
        </p:nvSpPr>
        <p:spPr>
          <a:xfrm>
            <a:off x="8178092" y="6319974"/>
            <a:ext cx="498462" cy="142027"/>
          </a:xfrm>
          <a:prstGeom prst="rect">
            <a:avLst/>
          </a:prstGeom>
          <a:noFill/>
        </p:spPr>
        <p:txBody>
          <a:bodyPr wrap="square" lIns="0" tIns="0" rIns="0" bIns="0" rtlCol="0" anchor="b" anchorCtr="0">
            <a:spAutoFit/>
          </a:bodyPr>
          <a:lstStyle/>
          <a:p>
            <a:pPr algn="l"/>
            <a:r>
              <a:rPr lang="de-DE" sz="923" smtClean="0">
                <a:solidFill>
                  <a:schemeClr val="bg1"/>
                </a:solidFill>
                <a:latin typeface="Arial" pitchFamily="34" charset="0"/>
                <a:cs typeface="Arial" pitchFamily="34" charset="0"/>
              </a:rPr>
              <a:t>Page</a:t>
            </a:r>
            <a:endParaRPr lang="de-AT" sz="923">
              <a:solidFill>
                <a:schemeClr val="bg1"/>
              </a:solidFill>
              <a:latin typeface="Arial" pitchFamily="34" charset="0"/>
              <a:cs typeface="Arial" pitchFamily="34" charset="0"/>
            </a:endParaRPr>
          </a:p>
        </p:txBody>
      </p:sp>
      <p:pic>
        <p:nvPicPr>
          <p:cNvPr id="18" name="Picture 17" descr="LOGO BCR-RGB.png"/>
          <p:cNvPicPr>
            <a:picLocks noChangeAspect="1"/>
          </p:cNvPicPr>
          <p:nvPr userDrawn="1"/>
        </p:nvPicPr>
        <p:blipFill>
          <a:blip r:embed="rId3" cstate="print"/>
          <a:stretch>
            <a:fillRect/>
          </a:stretch>
        </p:blipFill>
        <p:spPr>
          <a:xfrm>
            <a:off x="398769" y="6190730"/>
            <a:ext cx="683692" cy="271273"/>
          </a:xfrm>
          <a:prstGeom prst="rect">
            <a:avLst/>
          </a:prstGeom>
        </p:spPr>
      </p:pic>
    </p:spTree>
    <p:extLst>
      <p:ext uri="{BB962C8B-B14F-4D97-AF65-F5344CB8AC3E}">
        <p14:creationId xmlns:p14="http://schemas.microsoft.com/office/powerpoint/2010/main" val="24455109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AT" dirty="0"/>
          </a:p>
        </p:txBody>
      </p:sp>
      <p:sp>
        <p:nvSpPr>
          <p:cNvPr id="5" name="Foliennummernplatzhalter 4"/>
          <p:cNvSpPr>
            <a:spLocks noGrp="1"/>
          </p:cNvSpPr>
          <p:nvPr>
            <p:ph type="sldNum" sz="quarter" idx="12"/>
          </p:nvPr>
        </p:nvSpPr>
        <p:spPr/>
        <p:txBody>
          <a:bodyPr/>
          <a:lstStyle/>
          <a:p>
            <a:fld id="{24B2EBC4-1ECC-42E0-B15C-79C76529A1A4}" type="slidenum">
              <a:rPr lang="de-DE" sz="923" smtClean="0">
                <a:latin typeface="Arial" pitchFamily="34" charset="0"/>
                <a:cs typeface="Arial" pitchFamily="34" charset="0"/>
              </a:rPr>
              <a:pPr/>
              <a:t>‹#›</a:t>
            </a:fld>
            <a:endParaRPr lang="de-AT" sz="923">
              <a:latin typeface="Arial" pitchFamily="34" charset="0"/>
              <a:cs typeface="Arial" pitchFamily="34" charset="0"/>
            </a:endParaRPr>
          </a:p>
        </p:txBody>
      </p:sp>
    </p:spTree>
    <p:extLst>
      <p:ext uri="{BB962C8B-B14F-4D97-AF65-F5344CB8AC3E}">
        <p14:creationId xmlns:p14="http://schemas.microsoft.com/office/powerpoint/2010/main" val="14179665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AT"/>
          </a:p>
        </p:txBody>
      </p:sp>
      <p:sp>
        <p:nvSpPr>
          <p:cNvPr id="3" name="Inhaltsplatzhalt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umsplatzhalter 3"/>
          <p:cNvSpPr>
            <a:spLocks noGrp="1"/>
          </p:cNvSpPr>
          <p:nvPr>
            <p:ph type="dt" sz="half" idx="10"/>
          </p:nvPr>
        </p:nvSpPr>
        <p:spPr>
          <a:xfrm>
            <a:off x="6948555" y="6192000"/>
            <a:ext cx="1063385" cy="270000"/>
          </a:xfrm>
          <a:prstGeom prst="rect">
            <a:avLst/>
          </a:prstGeom>
        </p:spPr>
        <p:txBody>
          <a:bodyPr/>
          <a:lstStyle/>
          <a:p>
            <a:fld id="{D55E1950-D162-49C9-85F7-6C03D71C8725}" type="datetime1">
              <a:rPr lang="ro-RO" smtClean="0"/>
              <a:pPr/>
              <a:t>08.06.2018</a:t>
            </a:fld>
            <a:endParaRPr lang="de-AT"/>
          </a:p>
        </p:txBody>
      </p:sp>
      <p:sp>
        <p:nvSpPr>
          <p:cNvPr id="5" name="Fußzeilenplatzhalter 4"/>
          <p:cNvSpPr>
            <a:spLocks noGrp="1"/>
          </p:cNvSpPr>
          <p:nvPr>
            <p:ph type="ftr" sz="quarter" idx="11"/>
          </p:nvPr>
        </p:nvSpPr>
        <p:spPr>
          <a:xfrm>
            <a:off x="4060800" y="6192000"/>
            <a:ext cx="2721600" cy="270000"/>
          </a:xfrm>
          <a:prstGeom prst="rect">
            <a:avLst/>
          </a:prstGeom>
        </p:spPr>
        <p:txBody>
          <a:bodyPr/>
          <a:lstStyle/>
          <a:p>
            <a:r>
              <a:rPr lang="de-AT" smtClean="0"/>
              <a:t>Optional information</a:t>
            </a:r>
            <a:endParaRPr lang="de-AT"/>
          </a:p>
        </p:txBody>
      </p:sp>
      <p:sp>
        <p:nvSpPr>
          <p:cNvPr id="6" name="Foliennummernplatzhalter 5"/>
          <p:cNvSpPr>
            <a:spLocks noGrp="1"/>
          </p:cNvSpPr>
          <p:nvPr>
            <p:ph type="sldNum" sz="quarter" idx="12"/>
          </p:nvPr>
        </p:nvSpPr>
        <p:spPr/>
        <p:txBody>
          <a:bodyPr/>
          <a:lstStyle/>
          <a:p>
            <a:fld id="{768534E4-5BF1-4CAA-B304-C235E813B3E6}" type="slidenum">
              <a:rPr lang="de-AT" smtClean="0"/>
              <a:pPr/>
              <a:t>‹#›</a:t>
            </a:fld>
            <a:endParaRPr lang="de-AT"/>
          </a:p>
        </p:txBody>
      </p:sp>
    </p:spTree>
    <p:extLst>
      <p:ext uri="{BB962C8B-B14F-4D97-AF65-F5344CB8AC3E}">
        <p14:creationId xmlns:p14="http://schemas.microsoft.com/office/powerpoint/2010/main" val="8672873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AT" dirty="0"/>
          </a:p>
        </p:txBody>
      </p:sp>
      <p:sp>
        <p:nvSpPr>
          <p:cNvPr id="3" name="Inhaltsplatzhalter 2"/>
          <p:cNvSpPr>
            <a:spLocks noGrp="1"/>
          </p:cNvSpPr>
          <p:nvPr>
            <p:ph sz="half" idx="1"/>
          </p:nvPr>
        </p:nvSpPr>
        <p:spPr>
          <a:xfrm>
            <a:off x="398769" y="1980000"/>
            <a:ext cx="3987692" cy="3708000"/>
          </a:xfrm>
        </p:spPr>
        <p:txBody>
          <a:bodyPr/>
          <a:lstStyle>
            <a:lvl1pPr>
              <a:defRPr sz="2585"/>
            </a:lvl1pPr>
            <a:lvl2pPr>
              <a:defRPr sz="2215"/>
            </a:lvl2pPr>
            <a:lvl3pPr>
              <a:defRPr sz="1846"/>
            </a:lvl3pPr>
            <a:lvl4pPr>
              <a:defRPr sz="1662"/>
            </a:lvl4pPr>
            <a:lvl5pPr>
              <a:defRPr sz="831"/>
            </a:lvl5pPr>
            <a:lvl6pPr>
              <a:defRPr sz="1662"/>
            </a:lvl6pPr>
            <a:lvl7pPr>
              <a:defRPr sz="1662"/>
            </a:lvl7pPr>
            <a:lvl8pPr>
              <a:defRPr sz="1662"/>
            </a:lvl8pPr>
            <a:lvl9pPr>
              <a:defRPr sz="166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Inhaltsplatzhalter 3"/>
          <p:cNvSpPr>
            <a:spLocks noGrp="1"/>
          </p:cNvSpPr>
          <p:nvPr>
            <p:ph sz="half" idx="2"/>
          </p:nvPr>
        </p:nvSpPr>
        <p:spPr>
          <a:xfrm>
            <a:off x="4688862" y="1980000"/>
            <a:ext cx="3987692" cy="3708000"/>
          </a:xfrm>
        </p:spPr>
        <p:txBody>
          <a:bodyPr/>
          <a:lstStyle>
            <a:lvl1pPr>
              <a:defRPr sz="2585"/>
            </a:lvl1pPr>
            <a:lvl2pPr>
              <a:defRPr sz="2215"/>
            </a:lvl2pPr>
            <a:lvl3pPr>
              <a:defRPr sz="1846"/>
            </a:lvl3pPr>
            <a:lvl4pPr>
              <a:defRPr sz="1662"/>
            </a:lvl4pPr>
            <a:lvl5pPr>
              <a:defRPr sz="831"/>
            </a:lvl5pPr>
            <a:lvl6pPr>
              <a:defRPr sz="1662"/>
            </a:lvl6pPr>
            <a:lvl7pPr>
              <a:defRPr sz="1662"/>
            </a:lvl7pPr>
            <a:lvl8pPr>
              <a:defRPr sz="1662"/>
            </a:lvl8pPr>
            <a:lvl9pPr>
              <a:defRPr sz="166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Datumsplatzhalter 4"/>
          <p:cNvSpPr>
            <a:spLocks noGrp="1"/>
          </p:cNvSpPr>
          <p:nvPr>
            <p:ph type="dt" sz="half" idx="10"/>
          </p:nvPr>
        </p:nvSpPr>
        <p:spPr>
          <a:xfrm>
            <a:off x="6948555" y="6192000"/>
            <a:ext cx="1063385" cy="270000"/>
          </a:xfrm>
          <a:prstGeom prst="rect">
            <a:avLst/>
          </a:prstGeom>
        </p:spPr>
        <p:txBody>
          <a:bodyPr/>
          <a:lstStyle/>
          <a:p>
            <a:fld id="{3DE838F7-2B8C-4C31-A34B-087AE9EBDBED}" type="datetime1">
              <a:rPr lang="ro-RO" smtClean="0"/>
              <a:pPr/>
              <a:t>08.06.2018</a:t>
            </a:fld>
            <a:endParaRPr lang="de-AT"/>
          </a:p>
        </p:txBody>
      </p:sp>
      <p:sp>
        <p:nvSpPr>
          <p:cNvPr id="6" name="Fußzeilenplatzhalter 5"/>
          <p:cNvSpPr>
            <a:spLocks noGrp="1"/>
          </p:cNvSpPr>
          <p:nvPr>
            <p:ph type="ftr" sz="quarter" idx="11"/>
          </p:nvPr>
        </p:nvSpPr>
        <p:spPr>
          <a:xfrm>
            <a:off x="4060800" y="6192000"/>
            <a:ext cx="2721600" cy="270000"/>
          </a:xfrm>
          <a:prstGeom prst="rect">
            <a:avLst/>
          </a:prstGeom>
        </p:spPr>
        <p:txBody>
          <a:bodyPr/>
          <a:lstStyle/>
          <a:p>
            <a:r>
              <a:rPr lang="de-AT" smtClean="0"/>
              <a:t>Optional information</a:t>
            </a:r>
            <a:endParaRPr lang="de-AT"/>
          </a:p>
        </p:txBody>
      </p:sp>
      <p:sp>
        <p:nvSpPr>
          <p:cNvPr id="7" name="Foliennummernplatzhalter 6"/>
          <p:cNvSpPr>
            <a:spLocks noGrp="1"/>
          </p:cNvSpPr>
          <p:nvPr>
            <p:ph type="sldNum" sz="quarter" idx="12"/>
          </p:nvPr>
        </p:nvSpPr>
        <p:spPr/>
        <p:txBody>
          <a:bodyPr/>
          <a:lstStyle/>
          <a:p>
            <a:fld id="{768534E4-5BF1-4CAA-B304-C235E813B3E6}" type="slidenum">
              <a:rPr lang="de-AT" smtClean="0"/>
              <a:pPr/>
              <a:t>‹#›</a:t>
            </a:fld>
            <a:endParaRPr lang="de-AT"/>
          </a:p>
        </p:txBody>
      </p:sp>
    </p:spTree>
    <p:extLst>
      <p:ext uri="{BB962C8B-B14F-4D97-AF65-F5344CB8AC3E}">
        <p14:creationId xmlns:p14="http://schemas.microsoft.com/office/powerpoint/2010/main" val="10844689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de-AT"/>
          </a:p>
        </p:txBody>
      </p:sp>
      <p:sp>
        <p:nvSpPr>
          <p:cNvPr id="3" name="Textplatzhalter 2"/>
          <p:cNvSpPr>
            <a:spLocks noGrp="1"/>
          </p:cNvSpPr>
          <p:nvPr>
            <p:ph type="body" idx="1"/>
          </p:nvPr>
        </p:nvSpPr>
        <p:spPr>
          <a:xfrm>
            <a:off x="398769" y="1980000"/>
            <a:ext cx="3987692" cy="720000"/>
          </a:xfrm>
        </p:spPr>
        <p:txBody>
          <a:bodyPr anchor="t" anchorCtr="0"/>
          <a:lstStyle>
            <a:lvl1pPr marL="0" indent="0">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4" name="Inhaltsplatzhalter 3"/>
          <p:cNvSpPr>
            <a:spLocks noGrp="1"/>
          </p:cNvSpPr>
          <p:nvPr>
            <p:ph sz="half" idx="2"/>
          </p:nvPr>
        </p:nvSpPr>
        <p:spPr>
          <a:xfrm>
            <a:off x="398769" y="2700000"/>
            <a:ext cx="3987692" cy="2880000"/>
          </a:xfrm>
        </p:spPr>
        <p:txBody>
          <a:bodyPr/>
          <a:lstStyle>
            <a:lvl1pPr>
              <a:defRPr sz="2215">
                <a:solidFill>
                  <a:schemeClr val="tx1"/>
                </a:solidFill>
              </a:defRPr>
            </a:lvl1pPr>
            <a:lvl2pPr>
              <a:defRPr sz="1846"/>
            </a:lvl2pPr>
            <a:lvl3pPr>
              <a:defRPr sz="1662"/>
            </a:lvl3pPr>
            <a:lvl4pPr>
              <a:defRPr sz="1477"/>
            </a:lvl4pPr>
            <a:lvl5pPr>
              <a:defRPr sz="831"/>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platzhalter 4"/>
          <p:cNvSpPr>
            <a:spLocks noGrp="1"/>
          </p:cNvSpPr>
          <p:nvPr>
            <p:ph type="body" sz="quarter" idx="3"/>
          </p:nvPr>
        </p:nvSpPr>
        <p:spPr>
          <a:xfrm>
            <a:off x="4688862" y="1980000"/>
            <a:ext cx="3987692" cy="720000"/>
          </a:xfrm>
        </p:spPr>
        <p:txBody>
          <a:bodyPr anchor="t" anchorCtr="0"/>
          <a:lstStyle>
            <a:lvl1pPr marL="0" indent="0">
              <a:buNone/>
              <a:defRPr sz="2215" b="0"/>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smtClean="0"/>
              <a:t>Click to edit Master text styles</a:t>
            </a:r>
          </a:p>
        </p:txBody>
      </p:sp>
      <p:sp>
        <p:nvSpPr>
          <p:cNvPr id="6" name="Inhaltsplatzhalter 5"/>
          <p:cNvSpPr>
            <a:spLocks noGrp="1"/>
          </p:cNvSpPr>
          <p:nvPr>
            <p:ph sz="quarter" idx="4"/>
          </p:nvPr>
        </p:nvSpPr>
        <p:spPr>
          <a:xfrm>
            <a:off x="4688862" y="2700000"/>
            <a:ext cx="3987692" cy="2880000"/>
          </a:xfrm>
        </p:spPr>
        <p:txBody>
          <a:bodyPr/>
          <a:lstStyle>
            <a:lvl1pPr>
              <a:defRPr sz="2215">
                <a:solidFill>
                  <a:schemeClr val="tx1"/>
                </a:solidFill>
              </a:defRPr>
            </a:lvl1pPr>
            <a:lvl2pPr>
              <a:defRPr sz="1846"/>
            </a:lvl2pPr>
            <a:lvl3pPr>
              <a:defRPr sz="1662"/>
            </a:lvl3pPr>
            <a:lvl4pPr>
              <a:defRPr sz="1477"/>
            </a:lvl4pPr>
            <a:lvl5pPr>
              <a:defRPr sz="831"/>
            </a:lvl5pPr>
            <a:lvl6pPr>
              <a:defRPr sz="1477"/>
            </a:lvl6pPr>
            <a:lvl7pPr>
              <a:defRPr sz="1477"/>
            </a:lvl7pPr>
            <a:lvl8pPr>
              <a:defRPr sz="1477"/>
            </a:lvl8pPr>
            <a:lvl9pPr>
              <a:defRPr sz="147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Datumsplatzhalter 6"/>
          <p:cNvSpPr>
            <a:spLocks noGrp="1"/>
          </p:cNvSpPr>
          <p:nvPr>
            <p:ph type="dt" sz="half" idx="10"/>
          </p:nvPr>
        </p:nvSpPr>
        <p:spPr>
          <a:xfrm>
            <a:off x="6948555" y="6192000"/>
            <a:ext cx="1063385" cy="270000"/>
          </a:xfrm>
          <a:prstGeom prst="rect">
            <a:avLst/>
          </a:prstGeom>
        </p:spPr>
        <p:txBody>
          <a:bodyPr/>
          <a:lstStyle/>
          <a:p>
            <a:fld id="{06EF555D-BDC1-4EF3-8501-54E73146E61F}" type="datetime1">
              <a:rPr lang="ro-RO" smtClean="0"/>
              <a:pPr/>
              <a:t>08.06.2018</a:t>
            </a:fld>
            <a:endParaRPr lang="de-AT"/>
          </a:p>
        </p:txBody>
      </p:sp>
      <p:sp>
        <p:nvSpPr>
          <p:cNvPr id="8" name="Fußzeilenplatzhalter 7"/>
          <p:cNvSpPr>
            <a:spLocks noGrp="1"/>
          </p:cNvSpPr>
          <p:nvPr>
            <p:ph type="ftr" sz="quarter" idx="11"/>
          </p:nvPr>
        </p:nvSpPr>
        <p:spPr>
          <a:xfrm>
            <a:off x="4060800" y="6192000"/>
            <a:ext cx="2721600" cy="270000"/>
          </a:xfrm>
          <a:prstGeom prst="rect">
            <a:avLst/>
          </a:prstGeom>
        </p:spPr>
        <p:txBody>
          <a:bodyPr/>
          <a:lstStyle/>
          <a:p>
            <a:r>
              <a:rPr lang="de-AT" smtClean="0"/>
              <a:t>Optional information</a:t>
            </a:r>
            <a:endParaRPr lang="de-AT"/>
          </a:p>
        </p:txBody>
      </p:sp>
      <p:sp>
        <p:nvSpPr>
          <p:cNvPr id="9" name="Foliennummernplatzhalter 8"/>
          <p:cNvSpPr>
            <a:spLocks noGrp="1"/>
          </p:cNvSpPr>
          <p:nvPr>
            <p:ph type="sldNum" sz="quarter" idx="12"/>
          </p:nvPr>
        </p:nvSpPr>
        <p:spPr/>
        <p:txBody>
          <a:bodyPr/>
          <a:lstStyle/>
          <a:p>
            <a:fld id="{768534E4-5BF1-4CAA-B304-C235E813B3E6}" type="slidenum">
              <a:rPr lang="de-AT" smtClean="0"/>
              <a:pPr/>
              <a:t>‹#›</a:t>
            </a:fld>
            <a:endParaRPr lang="de-AT"/>
          </a:p>
        </p:txBody>
      </p:sp>
    </p:spTree>
    <p:extLst>
      <p:ext uri="{BB962C8B-B14F-4D97-AF65-F5344CB8AC3E}">
        <p14:creationId xmlns:p14="http://schemas.microsoft.com/office/powerpoint/2010/main" val="3833021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948555" y="6192000"/>
            <a:ext cx="1063385" cy="270000"/>
          </a:xfrm>
          <a:prstGeom prst="rect">
            <a:avLst/>
          </a:prstGeom>
        </p:spPr>
        <p:txBody>
          <a:bodyPr/>
          <a:lstStyle/>
          <a:p>
            <a:fld id="{2B9897A9-7933-4BD6-82B0-808DD8EB3191}" type="datetime1">
              <a:rPr lang="ro-RO" smtClean="0"/>
              <a:pPr/>
              <a:t>08.06.2018</a:t>
            </a:fld>
            <a:endParaRPr lang="de-AT"/>
          </a:p>
        </p:txBody>
      </p:sp>
      <p:sp>
        <p:nvSpPr>
          <p:cNvPr id="3" name="Fußzeilenplatzhalter 2"/>
          <p:cNvSpPr>
            <a:spLocks noGrp="1"/>
          </p:cNvSpPr>
          <p:nvPr>
            <p:ph type="ftr" sz="quarter" idx="11"/>
          </p:nvPr>
        </p:nvSpPr>
        <p:spPr>
          <a:xfrm>
            <a:off x="4060800" y="6192000"/>
            <a:ext cx="2721600" cy="270000"/>
          </a:xfrm>
          <a:prstGeom prst="rect">
            <a:avLst/>
          </a:prstGeom>
        </p:spPr>
        <p:txBody>
          <a:bodyPr/>
          <a:lstStyle/>
          <a:p>
            <a:r>
              <a:rPr lang="de-AT" smtClean="0"/>
              <a:t>Optional information</a:t>
            </a:r>
            <a:endParaRPr lang="de-AT"/>
          </a:p>
        </p:txBody>
      </p:sp>
      <p:sp>
        <p:nvSpPr>
          <p:cNvPr id="4" name="Foliennummernplatzhalter 3"/>
          <p:cNvSpPr>
            <a:spLocks noGrp="1"/>
          </p:cNvSpPr>
          <p:nvPr>
            <p:ph type="sldNum" sz="quarter" idx="12"/>
          </p:nvPr>
        </p:nvSpPr>
        <p:spPr/>
        <p:txBody>
          <a:bodyPr/>
          <a:lstStyle/>
          <a:p>
            <a:fld id="{768534E4-5BF1-4CAA-B304-C235E813B3E6}" type="slidenum">
              <a:rPr lang="de-AT" smtClean="0"/>
              <a:pPr/>
              <a:t>‹#›</a:t>
            </a:fld>
            <a:endParaRPr lang="de-AT"/>
          </a:p>
        </p:txBody>
      </p:sp>
    </p:spTree>
    <p:extLst>
      <p:ext uri="{BB962C8B-B14F-4D97-AF65-F5344CB8AC3E}">
        <p14:creationId xmlns:p14="http://schemas.microsoft.com/office/powerpoint/2010/main" val="26034656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948555" y="6192000"/>
            <a:ext cx="1063385" cy="270000"/>
          </a:xfrm>
          <a:prstGeom prst="rect">
            <a:avLst/>
          </a:prstGeom>
        </p:spPr>
        <p:txBody>
          <a:bodyPr/>
          <a:lstStyle/>
          <a:p>
            <a:fld id="{CE77B6F8-5EE4-4724-9DE1-A03D3727B712}" type="datetimeFigureOut">
              <a:rPr lang="en-US" smtClean="0"/>
              <a:t>6/8/2018</a:t>
            </a:fld>
            <a:endParaRPr lang="en-US"/>
          </a:p>
        </p:txBody>
      </p:sp>
      <p:sp>
        <p:nvSpPr>
          <p:cNvPr id="5" name="Footer Placeholder 4"/>
          <p:cNvSpPr>
            <a:spLocks noGrp="1"/>
          </p:cNvSpPr>
          <p:nvPr>
            <p:ph type="ftr" sz="quarter" idx="11"/>
          </p:nvPr>
        </p:nvSpPr>
        <p:spPr>
          <a:xfrm>
            <a:off x="4060800" y="6192000"/>
            <a:ext cx="2721600" cy="27000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0CDD7A-247E-4F27-8019-727A510896A3}" type="slidenum">
              <a:rPr lang="en-US" smtClean="0"/>
              <a:t>‹#›</a:t>
            </a:fld>
            <a:endParaRPr lang="en-US"/>
          </a:p>
        </p:txBody>
      </p:sp>
    </p:spTree>
    <p:extLst>
      <p:ext uri="{BB962C8B-B14F-4D97-AF65-F5344CB8AC3E}">
        <p14:creationId xmlns:p14="http://schemas.microsoft.com/office/powerpoint/2010/main" val="351689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98770" y="252000"/>
            <a:ext cx="8277785" cy="1728000"/>
          </a:xfrm>
          <a:prstGeom prst="rect">
            <a:avLst/>
          </a:prstGeom>
        </p:spPr>
        <p:txBody>
          <a:bodyPr vert="horz" lIns="0" tIns="0" rIns="0" bIns="0" rtlCol="0" anchor="ctr" anchorCtr="0">
            <a:normAutofit/>
          </a:bodyPr>
          <a:lstStyle/>
          <a:p>
            <a:r>
              <a:rPr lang="de-DE" dirty="0" smtClean="0"/>
              <a:t>Titelmasterformat durch Klicken bearbeiten</a:t>
            </a:r>
            <a:endParaRPr lang="de-AT" dirty="0"/>
          </a:p>
        </p:txBody>
      </p:sp>
      <p:sp>
        <p:nvSpPr>
          <p:cNvPr id="3" name="Textplatzhalter 2"/>
          <p:cNvSpPr>
            <a:spLocks noGrp="1"/>
          </p:cNvSpPr>
          <p:nvPr>
            <p:ph type="body" idx="1"/>
          </p:nvPr>
        </p:nvSpPr>
        <p:spPr>
          <a:xfrm>
            <a:off x="398770" y="1980000"/>
            <a:ext cx="8277785" cy="3708000"/>
          </a:xfrm>
          <a:prstGeom prst="rect">
            <a:avLst/>
          </a:prstGeom>
        </p:spPr>
        <p:txBody>
          <a:bodyPr vert="horz" lIns="0" tIns="0" rIns="0" bIns="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6" name="Foliennummernplatzhalter 5"/>
          <p:cNvSpPr>
            <a:spLocks noGrp="1"/>
          </p:cNvSpPr>
          <p:nvPr>
            <p:ph type="sldNum" sz="quarter" idx="4"/>
          </p:nvPr>
        </p:nvSpPr>
        <p:spPr>
          <a:xfrm>
            <a:off x="8178092" y="6192000"/>
            <a:ext cx="498462" cy="270000"/>
          </a:xfrm>
          <a:prstGeom prst="rect">
            <a:avLst/>
          </a:prstGeom>
        </p:spPr>
        <p:txBody>
          <a:bodyPr vert="horz" lIns="0" tIns="0" rIns="0" bIns="0" rtlCol="0" anchor="b" anchorCtr="0"/>
          <a:lstStyle>
            <a:lvl1pPr algn="r">
              <a:defRPr sz="923">
                <a:solidFill>
                  <a:schemeClr val="tx1"/>
                </a:solidFill>
                <a:latin typeface="Arial" pitchFamily="34" charset="0"/>
                <a:cs typeface="Arial" pitchFamily="34" charset="0"/>
              </a:defRPr>
            </a:lvl1pPr>
          </a:lstStyle>
          <a:p>
            <a:fld id="{24B2EBC4-1ECC-42E0-B15C-79C76529A1A4}" type="slidenum">
              <a:rPr lang="de-DE" sz="923" smtClean="0">
                <a:latin typeface="Arial" pitchFamily="34" charset="0"/>
                <a:cs typeface="Arial" pitchFamily="34" charset="0"/>
              </a:rPr>
              <a:pPr/>
              <a:t>‹#›</a:t>
            </a:fld>
            <a:endParaRPr lang="de-AT" sz="923">
              <a:latin typeface="Arial" pitchFamily="34" charset="0"/>
              <a:cs typeface="Arial" pitchFamily="34" charset="0"/>
            </a:endParaRPr>
          </a:p>
        </p:txBody>
      </p:sp>
      <p:sp>
        <p:nvSpPr>
          <p:cNvPr id="16" name="Textfeld 15"/>
          <p:cNvSpPr txBox="1"/>
          <p:nvPr/>
        </p:nvSpPr>
        <p:spPr>
          <a:xfrm>
            <a:off x="8178092" y="6319974"/>
            <a:ext cx="498462" cy="142027"/>
          </a:xfrm>
          <a:prstGeom prst="rect">
            <a:avLst/>
          </a:prstGeom>
          <a:noFill/>
        </p:spPr>
        <p:txBody>
          <a:bodyPr wrap="square" lIns="0" tIns="0" rIns="0" bIns="0" rtlCol="0" anchor="b" anchorCtr="0">
            <a:spAutoFit/>
          </a:bodyPr>
          <a:lstStyle/>
          <a:p>
            <a:pPr algn="l"/>
            <a:r>
              <a:rPr lang="de-DE" sz="923" smtClean="0">
                <a:latin typeface="Arial" pitchFamily="34" charset="0"/>
                <a:cs typeface="Arial" pitchFamily="34" charset="0"/>
              </a:rPr>
              <a:t>Page</a:t>
            </a:r>
            <a:endParaRPr lang="de-AT" sz="923">
              <a:latin typeface="Arial" pitchFamily="34" charset="0"/>
              <a:cs typeface="Arial" pitchFamily="34" charset="0"/>
            </a:endParaRPr>
          </a:p>
        </p:txBody>
      </p:sp>
      <p:cxnSp>
        <p:nvCxnSpPr>
          <p:cNvPr id="11" name="Gerade Verbindung 10"/>
          <p:cNvCxnSpPr/>
          <p:nvPr/>
        </p:nvCxnSpPr>
        <p:spPr>
          <a:xfrm>
            <a:off x="398770" y="5994000"/>
            <a:ext cx="8277785" cy="0"/>
          </a:xfrm>
          <a:prstGeom prst="line">
            <a:avLst/>
          </a:prstGeom>
          <a:ln w="12700">
            <a:solidFill>
              <a:srgbClr val="00497B"/>
            </a:solidFill>
          </a:ln>
        </p:spPr>
        <p:style>
          <a:lnRef idx="1">
            <a:schemeClr val="accent1"/>
          </a:lnRef>
          <a:fillRef idx="0">
            <a:schemeClr val="accent1"/>
          </a:fillRef>
          <a:effectRef idx="0">
            <a:schemeClr val="accent1"/>
          </a:effectRef>
          <a:fontRef idx="minor">
            <a:schemeClr val="tx1"/>
          </a:fontRef>
        </p:style>
      </p:cxnSp>
      <p:pic>
        <p:nvPicPr>
          <p:cNvPr id="14" name="Picture 13" descr="LOGO BCR-RGB.png"/>
          <p:cNvPicPr>
            <a:picLocks noChangeAspect="1"/>
          </p:cNvPicPr>
          <p:nvPr userDrawn="1"/>
        </p:nvPicPr>
        <p:blipFill>
          <a:blip r:embed="rId10" cstate="print"/>
          <a:stretch>
            <a:fillRect/>
          </a:stretch>
        </p:blipFill>
        <p:spPr>
          <a:xfrm>
            <a:off x="422032" y="6172203"/>
            <a:ext cx="703385" cy="279087"/>
          </a:xfrm>
          <a:prstGeom prst="rect">
            <a:avLst/>
          </a:prstGeom>
        </p:spPr>
      </p:pic>
    </p:spTree>
    <p:extLst>
      <p:ext uri="{BB962C8B-B14F-4D97-AF65-F5344CB8AC3E}">
        <p14:creationId xmlns:p14="http://schemas.microsoft.com/office/powerpoint/2010/main" val="7084251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0" r:id="rId4"/>
    <p:sldLayoutId id="2147483652" r:id="rId5"/>
    <p:sldLayoutId id="2147483653" r:id="rId6"/>
    <p:sldLayoutId id="2147483655" r:id="rId7"/>
    <p:sldLayoutId id="2147483659" r:id="rId8"/>
  </p:sldLayoutIdLst>
  <p:timing>
    <p:tnLst>
      <p:par>
        <p:cTn id="1" dur="indefinite" restart="never" nodeType="tmRoot"/>
      </p:par>
    </p:tnLst>
  </p:timing>
  <p:hf hdr="0"/>
  <p:txStyles>
    <p:titleStyle>
      <a:lvl1pPr algn="l" defTabSz="844083" rtl="0" eaLnBrk="1" latinLnBrk="0" hangingPunct="1">
        <a:spcBef>
          <a:spcPct val="0"/>
        </a:spcBef>
        <a:buNone/>
        <a:defRPr sz="2954" b="1" kern="1200">
          <a:solidFill>
            <a:srgbClr val="00497B"/>
          </a:solidFill>
          <a:latin typeface="Arial" pitchFamily="34" charset="0"/>
          <a:ea typeface="+mj-ea"/>
          <a:cs typeface="Arial" pitchFamily="34" charset="0"/>
        </a:defRPr>
      </a:lvl1pPr>
    </p:titleStyle>
    <p:bodyStyle>
      <a:lvl1pPr marL="0" indent="0" algn="l" defTabSz="844083" rtl="0" eaLnBrk="1" latinLnBrk="0" hangingPunct="1">
        <a:spcBef>
          <a:spcPct val="20000"/>
        </a:spcBef>
        <a:buFont typeface="Arial" pitchFamily="34" charset="0"/>
        <a:buNone/>
        <a:defRPr sz="2215" kern="1200">
          <a:solidFill>
            <a:srgbClr val="00497B"/>
          </a:solidFill>
          <a:latin typeface="Arial" pitchFamily="34" charset="0"/>
          <a:ea typeface="+mn-ea"/>
          <a:cs typeface="Arial" pitchFamily="34" charset="0"/>
        </a:defRPr>
      </a:lvl1pPr>
      <a:lvl2pPr marL="165593" indent="-165593" algn="l" defTabSz="844083" rtl="0" eaLnBrk="1" latinLnBrk="0" hangingPunct="1">
        <a:spcBef>
          <a:spcPct val="20000"/>
        </a:spcBef>
        <a:buClr>
          <a:srgbClr val="E30613"/>
        </a:buClr>
        <a:buFont typeface="Arial" pitchFamily="34" charset="0"/>
        <a:buChar char="•"/>
        <a:defRPr sz="1846" kern="1200">
          <a:solidFill>
            <a:schemeClr val="tx1"/>
          </a:solidFill>
          <a:latin typeface="Arial" pitchFamily="34" charset="0"/>
          <a:ea typeface="+mn-ea"/>
          <a:cs typeface="Arial" pitchFamily="34" charset="0"/>
        </a:defRPr>
      </a:lvl2pPr>
      <a:lvl3pPr marL="495312" indent="-165593" algn="l" defTabSz="844083" rtl="0" eaLnBrk="1" latinLnBrk="0" hangingPunct="1">
        <a:spcBef>
          <a:spcPct val="20000"/>
        </a:spcBef>
        <a:buClr>
          <a:srgbClr val="E30613"/>
        </a:buClr>
        <a:buFont typeface="Arial" pitchFamily="34" charset="0"/>
        <a:buChar char="•"/>
        <a:defRPr sz="1662" kern="1200">
          <a:solidFill>
            <a:schemeClr val="tx1"/>
          </a:solidFill>
          <a:latin typeface="Arial" pitchFamily="34" charset="0"/>
          <a:ea typeface="+mn-ea"/>
          <a:cs typeface="Arial" pitchFamily="34" charset="0"/>
        </a:defRPr>
      </a:lvl3pPr>
      <a:lvl4pPr marL="825033" indent="-164127" algn="l" defTabSz="844083" rtl="0" eaLnBrk="1" latinLnBrk="0" hangingPunct="1">
        <a:spcBef>
          <a:spcPct val="20000"/>
        </a:spcBef>
        <a:buClr>
          <a:srgbClr val="E30613"/>
        </a:buClr>
        <a:buFont typeface="Arial" pitchFamily="34" charset="0"/>
        <a:buChar char="•"/>
        <a:defRPr sz="1477" kern="1200">
          <a:solidFill>
            <a:schemeClr val="tx1"/>
          </a:solidFill>
          <a:latin typeface="Arial" pitchFamily="34" charset="0"/>
          <a:ea typeface="+mn-ea"/>
          <a:cs typeface="Arial" pitchFamily="34" charset="0"/>
        </a:defRPr>
      </a:lvl4pPr>
      <a:lvl5pPr marL="0" indent="0" algn="l" defTabSz="844083" rtl="0" eaLnBrk="1" latinLnBrk="0" hangingPunct="1">
        <a:spcBef>
          <a:spcPct val="20000"/>
        </a:spcBef>
        <a:buFont typeface="Arial" pitchFamily="34" charset="0"/>
        <a:buNone/>
        <a:defRPr sz="831" kern="1200">
          <a:solidFill>
            <a:schemeClr val="tx1"/>
          </a:solidFill>
          <a:latin typeface="Arial" pitchFamily="34" charset="0"/>
          <a:ea typeface="+mn-ea"/>
          <a:cs typeface="Arial" pitchFamily="34" charset="0"/>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de-DE"/>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53892" y="1389185"/>
            <a:ext cx="8579094" cy="3165231"/>
          </a:xfrm>
        </p:spPr>
        <p:txBody>
          <a:bodyPr>
            <a:normAutofit/>
          </a:bodyPr>
          <a:lstStyle/>
          <a:p>
            <a:pPr algn="ctr"/>
            <a:r>
              <a:rPr lang="en-US" dirty="0" smtClean="0"/>
              <a:t>Structural funds in Romania Conference Notes</a:t>
            </a:r>
            <a:endParaRPr lang="ro-RO" sz="2585" b="0" i="1" dirty="0"/>
          </a:p>
        </p:txBody>
      </p:sp>
      <p:sp>
        <p:nvSpPr>
          <p:cNvPr id="3" name="Untertitel 2"/>
          <p:cNvSpPr>
            <a:spLocks noGrp="1"/>
          </p:cNvSpPr>
          <p:nvPr>
            <p:ph type="subTitle" idx="1"/>
          </p:nvPr>
        </p:nvSpPr>
        <p:spPr>
          <a:xfrm>
            <a:off x="422031" y="4900626"/>
            <a:ext cx="4712677" cy="966462"/>
          </a:xfrm>
        </p:spPr>
        <p:txBody>
          <a:bodyPr>
            <a:normAutofit/>
          </a:bodyPr>
          <a:lstStyle/>
          <a:p>
            <a:r>
              <a:rPr lang="en-US" sz="1662" dirty="0">
                <a:solidFill>
                  <a:srgbClr val="00497B"/>
                </a:solidFill>
              </a:rPr>
              <a:t>Horia Braun Erdei</a:t>
            </a:r>
            <a:endParaRPr lang="ro-RO" sz="1662" dirty="0">
              <a:solidFill>
                <a:srgbClr val="00497B"/>
              </a:solidFill>
            </a:endParaRPr>
          </a:p>
          <a:p>
            <a:r>
              <a:rPr lang="en-US" sz="1662" dirty="0">
                <a:solidFill>
                  <a:srgbClr val="00497B"/>
                </a:solidFill>
              </a:rPr>
              <a:t>Chief Economist &amp; Head of Research</a:t>
            </a:r>
            <a:r>
              <a:rPr lang="ro-RO" sz="1662" dirty="0">
                <a:solidFill>
                  <a:srgbClr val="00497B"/>
                </a:solidFill>
              </a:rPr>
              <a:t>, BCR</a:t>
            </a:r>
          </a:p>
          <a:p>
            <a:r>
              <a:rPr lang="en-US" sz="1662" dirty="0">
                <a:solidFill>
                  <a:srgbClr val="00497B"/>
                </a:solidFill>
              </a:rPr>
              <a:t>June 12</a:t>
            </a:r>
            <a:r>
              <a:rPr lang="en-US" sz="1662" baseline="30000" dirty="0">
                <a:solidFill>
                  <a:srgbClr val="00497B"/>
                </a:solidFill>
              </a:rPr>
              <a:t>th</a:t>
            </a:r>
            <a:r>
              <a:rPr lang="en-US" sz="1662" dirty="0">
                <a:solidFill>
                  <a:srgbClr val="00497B"/>
                </a:solidFill>
              </a:rPr>
              <a:t>, </a:t>
            </a:r>
            <a:r>
              <a:rPr lang="ro-RO" sz="1662" dirty="0">
                <a:solidFill>
                  <a:srgbClr val="00497B"/>
                </a:solidFill>
              </a:rPr>
              <a:t>201</a:t>
            </a:r>
            <a:r>
              <a:rPr lang="en-US" sz="1662" dirty="0">
                <a:solidFill>
                  <a:srgbClr val="00497B"/>
                </a:solidFill>
              </a:rPr>
              <a:t>8</a:t>
            </a:r>
            <a:endParaRPr lang="ro-RO" sz="1662" dirty="0">
              <a:solidFill>
                <a:srgbClr val="00497B"/>
              </a:solidFill>
            </a:endParaRPr>
          </a:p>
        </p:txBody>
      </p:sp>
      <p:pic>
        <p:nvPicPr>
          <p:cNvPr id="13" name="Picture 12" descr="LOGO BCR-RGB.png"/>
          <p:cNvPicPr>
            <a:picLocks noChangeAspect="1"/>
          </p:cNvPicPr>
          <p:nvPr/>
        </p:nvPicPr>
        <p:blipFill>
          <a:blip r:embed="rId3" cstate="print"/>
          <a:stretch>
            <a:fillRect/>
          </a:stretch>
        </p:blipFill>
        <p:spPr>
          <a:xfrm>
            <a:off x="422031" y="5961187"/>
            <a:ext cx="703385" cy="257619"/>
          </a:xfrm>
          <a:prstGeom prst="rect">
            <a:avLst/>
          </a:prstGeom>
        </p:spPr>
      </p:pic>
    </p:spTree>
    <p:extLst>
      <p:ext uri="{BB962C8B-B14F-4D97-AF65-F5344CB8AC3E}">
        <p14:creationId xmlns:p14="http://schemas.microsoft.com/office/powerpoint/2010/main" val="1931829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354" y="474784"/>
            <a:ext cx="8370277" cy="5275290"/>
          </a:xfrm>
          <a:prstGeom prst="rect">
            <a:avLst/>
          </a:prstGeom>
          <a:noFill/>
        </p:spPr>
        <p:txBody>
          <a:bodyPr wrap="square" rtlCol="0">
            <a:spAutoFit/>
          </a:bodyPr>
          <a:lstStyle/>
          <a:p>
            <a:endParaRPr lang="en-US" sz="1015" b="1" dirty="0">
              <a:latin typeface="Arial" panose="020B0604020202020204" pitchFamily="34" charset="0"/>
              <a:cs typeface="Arial" panose="020B0604020202020204" pitchFamily="34" charset="0"/>
            </a:endParaRPr>
          </a:p>
          <a:p>
            <a:r>
              <a:rPr lang="en-US" sz="1477" b="1" dirty="0">
                <a:latin typeface="Arial" panose="020B0604020202020204" pitchFamily="34" charset="0"/>
                <a:cs typeface="Arial" panose="020B0604020202020204" pitchFamily="34" charset="0"/>
              </a:rPr>
              <a:t>Disclaimer</a:t>
            </a:r>
          </a:p>
          <a:p>
            <a:endParaRPr lang="en-US" sz="738"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This presentation is purely informative and does NOT constitute a recommendation for products or investments in financial instruments or an offer to purchase any products or investments in financial instruments that this report refers to. The bank has no obligation or responsibility regarding the offer of products presented to the client as described in this report. Any reference to a quotation or bid price in this report in connection with a product / service is purely indicative and does not represent a quotation or offer price available when the customer decides to purchase / contract that product / service. Detailed information on the specific terms and conditions under which clients may benefit from BCR products and services are provided to potential investors when applying for account opening and in due time before the provision of services requested.</a:t>
            </a:r>
          </a:p>
          <a:p>
            <a:endParaRPr lang="en-US" sz="1015"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Investments in financial instruments are subject to various risks, such as market risk, issuer-related risks derived from its financial position, or operational results, market price fluctuations that can result in price deviation of some structured instruments from the underlying asset price, risks arising from dividend policy, yields and/or profits, as well as from foreign exchange fluctuation.  </a:t>
            </a:r>
          </a:p>
          <a:p>
            <a:endParaRPr lang="en-US" sz="1015"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It is possible that BCR, members of the group or employees thereof, hold in their own name products, services or financial instruments to which this report refers, buy, sell or perform any other type of transaction with such financial instruments, are market-makers for such products, services or financial instruments, offer investment banking services, lending or other services in connection with the relevant issuers specified in this report or provide intermediation services for public offerings in connection with such issuers.</a:t>
            </a:r>
          </a:p>
          <a:p>
            <a:endParaRPr lang="en-US" sz="1015"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Past performance of financial instruments does not guarantee future performance. No guarantee can be offered as to a favorable yield of a financial instrument portfolio or an issuer mentioned in the present report. There is a risk that, due to various factors, projections will not be met. Main causes behind this can be unlimited market volatility, sector volatility, stock volatility, lack of full access to complete and accurate source information and/or BCR or other sources prove to be incorrect. Neither BCR, nor its managers, collaborators or employees can be held responsible for losses or damages resulting from the use of this report, or its content or in any other way. </a:t>
            </a:r>
          </a:p>
          <a:p>
            <a:endParaRPr lang="en-US" sz="1015"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The use of website links in the present report does not entail BCR approving, recommending or certifying those websites, nor the information provided by the respective webpages. BCR does not take any responsibility for the content of those sites or for the information posted by those sites, nor for consequences derived from their use. </a:t>
            </a:r>
          </a:p>
          <a:p>
            <a:endParaRPr lang="en-US" sz="1015" dirty="0">
              <a:latin typeface="Arial" panose="020B0604020202020204" pitchFamily="34" charset="0"/>
              <a:cs typeface="Arial" panose="020B0604020202020204" pitchFamily="34" charset="0"/>
            </a:endParaRPr>
          </a:p>
          <a:p>
            <a:r>
              <a:rPr lang="en-US" sz="1015" dirty="0">
                <a:latin typeface="Arial" panose="020B0604020202020204" pitchFamily="34" charset="0"/>
                <a:cs typeface="Arial" panose="020B0604020202020204" pitchFamily="34" charset="0"/>
              </a:rPr>
              <a:t>This document is solely addressed to the recipients. The document cannot be reproduced, distributed or published in full or in part for whatever reason without the written consent of BCR. By receiving the present document, the recipient agrees to the above-mentioned terms.  </a:t>
            </a:r>
          </a:p>
          <a:p>
            <a:r>
              <a:rPr lang="en-US" sz="1015" dirty="0">
                <a:latin typeface="Arial" panose="020B0604020202020204" pitchFamily="34" charset="0"/>
                <a:cs typeface="Arial" panose="020B0604020202020204" pitchFamily="34" charset="0"/>
              </a:rPr>
              <a:t>2017 </a:t>
            </a:r>
            <a:r>
              <a:rPr lang="en-US" sz="1015" dirty="0" err="1">
                <a:latin typeface="Arial" panose="020B0604020202020204" pitchFamily="34" charset="0"/>
                <a:cs typeface="Arial" panose="020B0604020202020204" pitchFamily="34" charset="0"/>
              </a:rPr>
              <a:t>Banca</a:t>
            </a:r>
            <a:r>
              <a:rPr lang="en-US" sz="1015" dirty="0">
                <a:latin typeface="Arial" panose="020B0604020202020204" pitchFamily="34" charset="0"/>
                <a:cs typeface="Arial" panose="020B0604020202020204" pitchFamily="34" charset="0"/>
              </a:rPr>
              <a:t> </a:t>
            </a:r>
            <a:r>
              <a:rPr lang="en-US" sz="1015" dirty="0" err="1">
                <a:latin typeface="Arial" panose="020B0604020202020204" pitchFamily="34" charset="0"/>
                <a:cs typeface="Arial" panose="020B0604020202020204" pitchFamily="34" charset="0"/>
              </a:rPr>
              <a:t>Comerciala</a:t>
            </a:r>
            <a:r>
              <a:rPr lang="en-US" sz="1015" dirty="0">
                <a:latin typeface="Arial" panose="020B0604020202020204" pitchFamily="34" charset="0"/>
                <a:cs typeface="Arial" panose="020B0604020202020204" pitchFamily="34" charset="0"/>
              </a:rPr>
              <a:t> </a:t>
            </a:r>
            <a:r>
              <a:rPr lang="en-US" sz="1015" dirty="0" err="1">
                <a:latin typeface="Arial" panose="020B0604020202020204" pitchFamily="34" charset="0"/>
                <a:cs typeface="Arial" panose="020B0604020202020204" pitchFamily="34" charset="0"/>
              </a:rPr>
              <a:t>Romana</a:t>
            </a:r>
            <a:r>
              <a:rPr lang="en-US" sz="1015" dirty="0">
                <a:latin typeface="Arial" panose="020B0604020202020204" pitchFamily="34" charset="0"/>
                <a:cs typeface="Arial" panose="020B0604020202020204" pitchFamily="34" charset="0"/>
              </a:rPr>
              <a:t>. All rights reserved.</a:t>
            </a:r>
          </a:p>
        </p:txBody>
      </p:sp>
    </p:spTree>
    <p:extLst>
      <p:ext uri="{BB962C8B-B14F-4D97-AF65-F5344CB8AC3E}">
        <p14:creationId xmlns:p14="http://schemas.microsoft.com/office/powerpoint/2010/main" val="3174308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2</a:t>
            </a:fld>
            <a:endParaRPr lang="de-AT"/>
          </a:p>
        </p:txBody>
      </p:sp>
      <p:sp>
        <p:nvSpPr>
          <p:cNvPr id="8" name="Rectangle 1"/>
          <p:cNvSpPr>
            <a:spLocks noChangeArrowheads="1"/>
          </p:cNvSpPr>
          <p:nvPr/>
        </p:nvSpPr>
        <p:spPr bwMode="auto">
          <a:xfrm>
            <a:off x="313712" y="615462"/>
            <a:ext cx="847859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Romania – CEE growth tiger … on fiscal steroids</a:t>
            </a:r>
            <a:endParaRPr lang="ro-RO" altLang="en-US" sz="2215" b="1" dirty="0">
              <a:solidFill>
                <a:srgbClr val="00497B"/>
              </a:solidFill>
              <a:latin typeface="Arial" charset="0"/>
            </a:endParaRPr>
          </a:p>
        </p:txBody>
      </p:sp>
      <p:sp>
        <p:nvSpPr>
          <p:cNvPr id="12" name="Rectangle 11"/>
          <p:cNvSpPr/>
          <p:nvPr/>
        </p:nvSpPr>
        <p:spPr>
          <a:xfrm>
            <a:off x="492371" y="4591862"/>
            <a:ext cx="1127232" cy="262829"/>
          </a:xfrm>
          <a:prstGeom prst="rect">
            <a:avLst/>
          </a:prstGeom>
        </p:spPr>
        <p:txBody>
          <a:bodyPr wrap="none">
            <a:spAutoFit/>
          </a:bodyPr>
          <a:lstStyle/>
          <a:p>
            <a:r>
              <a:rPr lang="en-US" sz="1108" i="1" dirty="0">
                <a:latin typeface="Calibri" panose="020F0502020204030204" pitchFamily="34" charset="0"/>
                <a:ea typeface="Calibri" panose="020F0502020204030204" pitchFamily="34" charset="0"/>
              </a:rPr>
              <a:t>Source: Eurostat</a:t>
            </a:r>
            <a:endParaRPr lang="en-US" sz="1108" dirty="0">
              <a:latin typeface="Calibri" panose="020F0502020204030204" pitchFamily="34" charset="0"/>
            </a:endParaRPr>
          </a:p>
        </p:txBody>
      </p:sp>
      <p:pic>
        <p:nvPicPr>
          <p:cNvPr id="10" name="Picture 9"/>
          <p:cNvPicPr>
            <a:picLocks noChangeAspect="1"/>
          </p:cNvPicPr>
          <p:nvPr/>
        </p:nvPicPr>
        <p:blipFill>
          <a:blip r:embed="rId2"/>
          <a:stretch>
            <a:fillRect/>
          </a:stretch>
        </p:blipFill>
        <p:spPr>
          <a:xfrm>
            <a:off x="4995136" y="2866293"/>
            <a:ext cx="3432189" cy="2453575"/>
          </a:xfrm>
          <a:prstGeom prst="rect">
            <a:avLst/>
          </a:prstGeom>
        </p:spPr>
      </p:pic>
      <p:sp>
        <p:nvSpPr>
          <p:cNvPr id="14" name="Rectangle 13"/>
          <p:cNvSpPr/>
          <p:nvPr/>
        </p:nvSpPr>
        <p:spPr>
          <a:xfrm>
            <a:off x="5205048" y="5393975"/>
            <a:ext cx="3058851" cy="262829"/>
          </a:xfrm>
          <a:prstGeom prst="rect">
            <a:avLst/>
          </a:prstGeom>
        </p:spPr>
        <p:txBody>
          <a:bodyPr wrap="none">
            <a:spAutoFit/>
          </a:bodyPr>
          <a:lstStyle/>
          <a:p>
            <a:r>
              <a:rPr lang="en-US" sz="1108" i="1" dirty="0">
                <a:latin typeface="Calibri" panose="020F0502020204030204" pitchFamily="34" charset="0"/>
                <a:ea typeface="Calibri" panose="020F0502020204030204" pitchFamily="34" charset="0"/>
              </a:rPr>
              <a:t>Source: European Commission’s AMECO Database</a:t>
            </a:r>
            <a:endParaRPr lang="en-US" sz="1108" dirty="0">
              <a:latin typeface="Calibri" panose="020F0502020204030204" pitchFamily="34" charset="0"/>
            </a:endParaRPr>
          </a:p>
        </p:txBody>
      </p:sp>
      <p:pic>
        <p:nvPicPr>
          <p:cNvPr id="15" name="Picture 14"/>
          <p:cNvPicPr>
            <a:picLocks noChangeAspect="1"/>
          </p:cNvPicPr>
          <p:nvPr/>
        </p:nvPicPr>
        <p:blipFill>
          <a:blip r:embed="rId3"/>
          <a:stretch>
            <a:fillRect/>
          </a:stretch>
        </p:blipFill>
        <p:spPr>
          <a:xfrm>
            <a:off x="703384" y="1881556"/>
            <a:ext cx="3587262" cy="2623323"/>
          </a:xfrm>
          <a:prstGeom prst="rect">
            <a:avLst/>
          </a:prstGeom>
        </p:spPr>
      </p:pic>
      <p:cxnSp>
        <p:nvCxnSpPr>
          <p:cNvPr id="6" name="Straight Arrow Connector 5"/>
          <p:cNvCxnSpPr/>
          <p:nvPr/>
        </p:nvCxnSpPr>
        <p:spPr>
          <a:xfrm flipH="1">
            <a:off x="2110154" y="2587198"/>
            <a:ext cx="566359" cy="419774"/>
          </a:xfrm>
          <a:prstGeom prst="straightConnector1">
            <a:avLst/>
          </a:prstGeom>
          <a:ln>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376246" y="2587198"/>
            <a:ext cx="281354" cy="209886"/>
          </a:xfrm>
          <a:prstGeom prst="straightConnector1">
            <a:avLst/>
          </a:prstGeom>
          <a:ln>
            <a:solidFill>
              <a:srgbClr val="E3061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942606" y="2866292"/>
            <a:ext cx="1965825" cy="844062"/>
          </a:xfrm>
          <a:prstGeom prst="straightConnector1">
            <a:avLst/>
          </a:prstGeom>
          <a:ln>
            <a:solidFill>
              <a:srgbClr val="E3061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266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3</a:t>
            </a:fld>
            <a:endParaRPr lang="de-AT"/>
          </a:p>
        </p:txBody>
      </p:sp>
      <p:sp>
        <p:nvSpPr>
          <p:cNvPr id="8" name="Rectangle 1"/>
          <p:cNvSpPr>
            <a:spLocks noChangeArrowheads="1"/>
          </p:cNvSpPr>
          <p:nvPr/>
        </p:nvSpPr>
        <p:spPr bwMode="auto">
          <a:xfrm>
            <a:off x="364970" y="364304"/>
            <a:ext cx="8267581"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Romania’s growth engine needs swiftly a review</a:t>
            </a:r>
            <a:endParaRPr lang="ro-RO" altLang="en-US" sz="2215" b="1" dirty="0">
              <a:solidFill>
                <a:srgbClr val="00497B"/>
              </a:solidFill>
              <a:latin typeface="Arial" charset="0"/>
            </a:endParaRPr>
          </a:p>
        </p:txBody>
      </p:sp>
      <p:sp>
        <p:nvSpPr>
          <p:cNvPr id="11" name="TextBox 10"/>
          <p:cNvSpPr txBox="1"/>
          <p:nvPr/>
        </p:nvSpPr>
        <p:spPr>
          <a:xfrm>
            <a:off x="5064369" y="4899281"/>
            <a:ext cx="1838138" cy="234360"/>
          </a:xfrm>
          <a:prstGeom prst="rect">
            <a:avLst/>
          </a:prstGeom>
          <a:noFill/>
        </p:spPr>
        <p:txBody>
          <a:bodyPr wrap="square" rtlCol="0">
            <a:spAutoFit/>
          </a:bodyPr>
          <a:lstStyle/>
          <a:p>
            <a:r>
              <a:rPr lang="en-US" sz="923" dirty="0"/>
              <a:t>Source: Eurostat</a:t>
            </a:r>
            <a:endParaRPr lang="ro-RO" sz="923" dirty="0"/>
          </a:p>
        </p:txBody>
      </p:sp>
      <p:pic>
        <p:nvPicPr>
          <p:cNvPr id="3" name="Picture 2"/>
          <p:cNvPicPr>
            <a:picLocks noChangeAspect="1"/>
          </p:cNvPicPr>
          <p:nvPr/>
        </p:nvPicPr>
        <p:blipFill>
          <a:blip r:embed="rId2"/>
          <a:stretch>
            <a:fillRect/>
          </a:stretch>
        </p:blipFill>
        <p:spPr>
          <a:xfrm>
            <a:off x="4775438" y="2581200"/>
            <a:ext cx="3868615" cy="2318079"/>
          </a:xfrm>
          <a:prstGeom prst="rect">
            <a:avLst/>
          </a:prstGeom>
        </p:spPr>
      </p:pic>
      <p:sp>
        <p:nvSpPr>
          <p:cNvPr id="10" name="TextBox 9"/>
          <p:cNvSpPr txBox="1"/>
          <p:nvPr/>
        </p:nvSpPr>
        <p:spPr>
          <a:xfrm>
            <a:off x="531869" y="3791600"/>
            <a:ext cx="2012707" cy="234360"/>
          </a:xfrm>
          <a:prstGeom prst="rect">
            <a:avLst/>
          </a:prstGeom>
          <a:noFill/>
        </p:spPr>
        <p:txBody>
          <a:bodyPr wrap="square" rtlCol="0">
            <a:spAutoFit/>
          </a:bodyPr>
          <a:lstStyle/>
          <a:p>
            <a:r>
              <a:rPr lang="en-US" sz="923" dirty="0"/>
              <a:t>Source: NSI</a:t>
            </a:r>
            <a:endParaRPr lang="ro-RO" sz="923" dirty="0"/>
          </a:p>
        </p:txBody>
      </p:sp>
      <p:pic>
        <p:nvPicPr>
          <p:cNvPr id="5" name="Picture 4"/>
          <p:cNvPicPr>
            <a:picLocks noChangeAspect="1"/>
          </p:cNvPicPr>
          <p:nvPr/>
        </p:nvPicPr>
        <p:blipFill>
          <a:blip r:embed="rId3"/>
          <a:stretch>
            <a:fillRect/>
          </a:stretch>
        </p:blipFill>
        <p:spPr>
          <a:xfrm>
            <a:off x="271244" y="1152753"/>
            <a:ext cx="4489596" cy="2587487"/>
          </a:xfrm>
          <a:prstGeom prst="rect">
            <a:avLst/>
          </a:prstGeom>
        </p:spPr>
      </p:pic>
      <p:sp>
        <p:nvSpPr>
          <p:cNvPr id="16" name="TextBox 2"/>
          <p:cNvSpPr txBox="1">
            <a:spLocks noChangeArrowheads="1"/>
          </p:cNvSpPr>
          <p:nvPr/>
        </p:nvSpPr>
        <p:spPr bwMode="auto">
          <a:xfrm>
            <a:off x="313712" y="4297521"/>
            <a:ext cx="4854824"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nSpc>
                <a:spcPct val="150000"/>
              </a:lnSpc>
              <a:spcBef>
                <a:spcPts val="554"/>
              </a:spcBef>
              <a:spcAft>
                <a:spcPts val="554"/>
              </a:spcAft>
              <a:buClr>
                <a:srgbClr val="00497B"/>
              </a:buClr>
              <a:defRPr/>
            </a:pPr>
            <a:r>
              <a:rPr lang="en-US" sz="1662" b="1" dirty="0">
                <a:latin typeface="Arial" panose="020B0604020202020204" pitchFamily="34" charset="0"/>
                <a:cs typeface="Arial" panose="020B0604020202020204" pitchFamily="34" charset="0"/>
              </a:rPr>
              <a:t>… which implies a rotation of growth drivers from wages &amp; consumption to productivity enhancing investments</a:t>
            </a:r>
            <a:endParaRPr lang="ro-RO" sz="1662"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0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4</a:t>
            </a:fld>
            <a:endParaRPr lang="de-AT"/>
          </a:p>
        </p:txBody>
      </p:sp>
      <p:sp>
        <p:nvSpPr>
          <p:cNvPr id="8" name="Rectangle 1"/>
          <p:cNvSpPr>
            <a:spLocks noChangeArrowheads="1"/>
          </p:cNvSpPr>
          <p:nvPr/>
        </p:nvSpPr>
        <p:spPr bwMode="auto">
          <a:xfrm>
            <a:off x="381000" y="355794"/>
            <a:ext cx="8362842"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EU structural funds matter for (investment) growth</a:t>
            </a:r>
            <a:endParaRPr lang="ro-RO" altLang="en-US" sz="2215" b="1" dirty="0">
              <a:solidFill>
                <a:srgbClr val="00497B"/>
              </a:solidFill>
              <a:latin typeface="Arial" charset="0"/>
            </a:endParaRPr>
          </a:p>
        </p:txBody>
      </p:sp>
      <p:pic>
        <p:nvPicPr>
          <p:cNvPr id="7" name="Picture 6"/>
          <p:cNvPicPr>
            <a:picLocks noChangeAspect="1"/>
          </p:cNvPicPr>
          <p:nvPr/>
        </p:nvPicPr>
        <p:blipFill>
          <a:blip r:embed="rId2"/>
          <a:stretch>
            <a:fillRect/>
          </a:stretch>
        </p:blipFill>
        <p:spPr>
          <a:xfrm>
            <a:off x="591348" y="1318848"/>
            <a:ext cx="7807569" cy="3813435"/>
          </a:xfrm>
          <a:prstGeom prst="rect">
            <a:avLst/>
          </a:prstGeom>
        </p:spPr>
      </p:pic>
      <p:sp>
        <p:nvSpPr>
          <p:cNvPr id="14" name="TextBox 13"/>
          <p:cNvSpPr txBox="1"/>
          <p:nvPr/>
        </p:nvSpPr>
        <p:spPr>
          <a:xfrm>
            <a:off x="914400" y="5258253"/>
            <a:ext cx="5697415" cy="234360"/>
          </a:xfrm>
          <a:prstGeom prst="rect">
            <a:avLst/>
          </a:prstGeom>
          <a:noFill/>
        </p:spPr>
        <p:txBody>
          <a:bodyPr wrap="square" rtlCol="0">
            <a:spAutoFit/>
          </a:bodyPr>
          <a:lstStyle/>
          <a:p>
            <a:r>
              <a:rPr lang="en-US" sz="923" dirty="0"/>
              <a:t>Source: Erste Bank Research calculations based on Eurostat data &amp; National Central Banks data</a:t>
            </a:r>
            <a:endParaRPr lang="ro-RO" sz="923" dirty="0"/>
          </a:p>
        </p:txBody>
      </p:sp>
    </p:spTree>
    <p:extLst>
      <p:ext uri="{BB962C8B-B14F-4D97-AF65-F5344CB8AC3E}">
        <p14:creationId xmlns:p14="http://schemas.microsoft.com/office/powerpoint/2010/main" val="2098148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5</a:t>
            </a:fld>
            <a:endParaRPr lang="de-AT"/>
          </a:p>
        </p:txBody>
      </p:sp>
      <p:sp>
        <p:nvSpPr>
          <p:cNvPr id="8" name="Rectangle 1"/>
          <p:cNvSpPr>
            <a:spLocks noChangeArrowheads="1"/>
          </p:cNvSpPr>
          <p:nvPr/>
        </p:nvSpPr>
        <p:spPr bwMode="auto">
          <a:xfrm>
            <a:off x="304800" y="406839"/>
            <a:ext cx="8619273"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 especially in the context of tight national budget constraints</a:t>
            </a:r>
            <a:endParaRPr lang="ro-RO" altLang="en-US" sz="2215" b="1" dirty="0">
              <a:solidFill>
                <a:srgbClr val="00497B"/>
              </a:solidFill>
              <a:latin typeface="Arial" charset="0"/>
            </a:endParaRPr>
          </a:p>
        </p:txBody>
      </p:sp>
      <p:pic>
        <p:nvPicPr>
          <p:cNvPr id="2" name="Picture 1"/>
          <p:cNvPicPr>
            <a:picLocks noChangeAspect="1"/>
          </p:cNvPicPr>
          <p:nvPr/>
        </p:nvPicPr>
        <p:blipFill>
          <a:blip r:embed="rId2"/>
          <a:stretch>
            <a:fillRect/>
          </a:stretch>
        </p:blipFill>
        <p:spPr>
          <a:xfrm>
            <a:off x="1898664" y="1823154"/>
            <a:ext cx="4718475" cy="3582546"/>
          </a:xfrm>
          <a:prstGeom prst="rect">
            <a:avLst/>
          </a:prstGeom>
        </p:spPr>
      </p:pic>
      <p:cxnSp>
        <p:nvCxnSpPr>
          <p:cNvPr id="9" name="Straight Arrow Connector 8"/>
          <p:cNvCxnSpPr/>
          <p:nvPr/>
        </p:nvCxnSpPr>
        <p:spPr>
          <a:xfrm flipV="1">
            <a:off x="5627077" y="3537935"/>
            <a:ext cx="316523" cy="98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27851" y="1318849"/>
            <a:ext cx="4860102" cy="504305"/>
          </a:xfrm>
          <a:prstGeom prst="rect">
            <a:avLst/>
          </a:prstGeom>
          <a:noFill/>
        </p:spPr>
        <p:txBody>
          <a:bodyPr wrap="square" rtlCol="0">
            <a:spAutoFit/>
          </a:bodyPr>
          <a:lstStyle/>
          <a:p>
            <a:pPr algn="ctr"/>
            <a:r>
              <a:rPr lang="en-US" sz="1477" b="1" dirty="0"/>
              <a:t>General consolidated budget savings &amp; investments </a:t>
            </a:r>
            <a:r>
              <a:rPr lang="en-US" sz="1200" b="1" dirty="0"/>
              <a:t>- ESA 2010, % of GDP -</a:t>
            </a:r>
            <a:endParaRPr lang="en-US" sz="1200" b="1" dirty="0"/>
          </a:p>
        </p:txBody>
      </p:sp>
    </p:spTree>
    <p:extLst>
      <p:ext uri="{BB962C8B-B14F-4D97-AF65-F5344CB8AC3E}">
        <p14:creationId xmlns:p14="http://schemas.microsoft.com/office/powerpoint/2010/main" val="3003333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6</a:t>
            </a:fld>
            <a:endParaRPr lang="de-AT"/>
          </a:p>
        </p:txBody>
      </p:sp>
      <p:sp>
        <p:nvSpPr>
          <p:cNvPr id="8" name="Rectangle 1"/>
          <p:cNvSpPr>
            <a:spLocks noChangeArrowheads="1"/>
          </p:cNvSpPr>
          <p:nvPr/>
        </p:nvSpPr>
        <p:spPr bwMode="auto">
          <a:xfrm>
            <a:off x="304800" y="410642"/>
            <a:ext cx="8619273"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Public investments – from growth drag to growth driver</a:t>
            </a:r>
            <a:endParaRPr lang="ro-RO" altLang="en-US" sz="2215" b="1" dirty="0">
              <a:solidFill>
                <a:srgbClr val="00497B"/>
              </a:solidFill>
              <a:latin typeface="Arial" charset="0"/>
            </a:endParaRPr>
          </a:p>
        </p:txBody>
      </p:sp>
      <p:pic>
        <p:nvPicPr>
          <p:cNvPr id="5" name="Picture 4"/>
          <p:cNvPicPr>
            <a:picLocks noChangeAspect="1"/>
          </p:cNvPicPr>
          <p:nvPr/>
        </p:nvPicPr>
        <p:blipFill>
          <a:blip r:embed="rId2"/>
          <a:stretch>
            <a:fillRect/>
          </a:stretch>
        </p:blipFill>
        <p:spPr>
          <a:xfrm>
            <a:off x="799236" y="1600200"/>
            <a:ext cx="3250447" cy="2718556"/>
          </a:xfrm>
          <a:prstGeom prst="rect">
            <a:avLst/>
          </a:prstGeom>
        </p:spPr>
      </p:pic>
      <p:sp>
        <p:nvSpPr>
          <p:cNvPr id="6" name="Oval 5"/>
          <p:cNvSpPr/>
          <p:nvPr/>
        </p:nvSpPr>
        <p:spPr>
          <a:xfrm>
            <a:off x="633046" y="4075513"/>
            <a:ext cx="1899138" cy="243245"/>
          </a:xfrm>
          <a:prstGeom prst="ellipse">
            <a:avLst/>
          </a:prstGeom>
          <a:solidFill>
            <a:schemeClr val="accent1">
              <a:alpha val="7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p>
        </p:txBody>
      </p:sp>
      <p:cxnSp>
        <p:nvCxnSpPr>
          <p:cNvPr id="10" name="Straight Arrow Connector 9"/>
          <p:cNvCxnSpPr/>
          <p:nvPr/>
        </p:nvCxnSpPr>
        <p:spPr>
          <a:xfrm flipV="1">
            <a:off x="1614470" y="3147646"/>
            <a:ext cx="809992" cy="911939"/>
          </a:xfrm>
          <a:prstGeom prst="straightConnector1">
            <a:avLst/>
          </a:prstGeom>
          <a:ln>
            <a:solidFill>
              <a:srgbClr val="00497B"/>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a:stretch>
            <a:fillRect/>
          </a:stretch>
        </p:blipFill>
        <p:spPr>
          <a:xfrm>
            <a:off x="4564736" y="2629228"/>
            <a:ext cx="4136260" cy="2892569"/>
          </a:xfrm>
          <a:prstGeom prst="rect">
            <a:avLst/>
          </a:prstGeom>
        </p:spPr>
      </p:pic>
      <p:sp>
        <p:nvSpPr>
          <p:cNvPr id="20" name="Oval 19"/>
          <p:cNvSpPr/>
          <p:nvPr/>
        </p:nvSpPr>
        <p:spPr>
          <a:xfrm rot="5400000">
            <a:off x="6688136" y="3540253"/>
            <a:ext cx="1430212" cy="785685"/>
          </a:xfrm>
          <a:prstGeom prst="ellipse">
            <a:avLst/>
          </a:prstGeom>
          <a:solidFill>
            <a:schemeClr val="accent1">
              <a:alpha val="7000"/>
            </a:schemeClr>
          </a:solidFill>
          <a:ln>
            <a:solidFill>
              <a:schemeClr val="accent1">
                <a:shade val="50000"/>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p>
        </p:txBody>
      </p:sp>
      <p:sp>
        <p:nvSpPr>
          <p:cNvPr id="21" name="TextBox 20"/>
          <p:cNvSpPr txBox="1"/>
          <p:nvPr/>
        </p:nvSpPr>
        <p:spPr>
          <a:xfrm>
            <a:off x="76200" y="4502606"/>
            <a:ext cx="3587262" cy="262829"/>
          </a:xfrm>
          <a:prstGeom prst="rect">
            <a:avLst/>
          </a:prstGeom>
          <a:noFill/>
        </p:spPr>
        <p:txBody>
          <a:bodyPr wrap="square" rtlCol="0">
            <a:spAutoFit/>
          </a:bodyPr>
          <a:lstStyle/>
          <a:p>
            <a:pPr algn="ctr"/>
            <a:r>
              <a:rPr lang="en-US" sz="1108" i="1" dirty="0"/>
              <a:t>Source: </a:t>
            </a:r>
            <a:r>
              <a:rPr lang="en-US" sz="1108" i="1" dirty="0" smtClean="0"/>
              <a:t>National Statistics Institute</a:t>
            </a:r>
            <a:endParaRPr lang="en-US" sz="1108" i="1" dirty="0"/>
          </a:p>
        </p:txBody>
      </p:sp>
      <p:sp>
        <p:nvSpPr>
          <p:cNvPr id="22" name="TextBox 21"/>
          <p:cNvSpPr txBox="1"/>
          <p:nvPr/>
        </p:nvSpPr>
        <p:spPr>
          <a:xfrm>
            <a:off x="4497348" y="5521797"/>
            <a:ext cx="3587262" cy="262829"/>
          </a:xfrm>
          <a:prstGeom prst="rect">
            <a:avLst/>
          </a:prstGeom>
          <a:noFill/>
        </p:spPr>
        <p:txBody>
          <a:bodyPr wrap="square" rtlCol="0">
            <a:spAutoFit/>
          </a:bodyPr>
          <a:lstStyle/>
          <a:p>
            <a:pPr algn="ctr"/>
            <a:r>
              <a:rPr lang="en-US" sz="1108" i="1" dirty="0"/>
              <a:t>Source: </a:t>
            </a:r>
            <a:r>
              <a:rPr lang="en-US" sz="1108" i="1" dirty="0" smtClean="0"/>
              <a:t>National Bank of Romania</a:t>
            </a:r>
            <a:endParaRPr lang="en-US" sz="1108" i="1" dirty="0"/>
          </a:p>
        </p:txBody>
      </p:sp>
    </p:spTree>
    <p:extLst>
      <p:ext uri="{BB962C8B-B14F-4D97-AF65-F5344CB8AC3E}">
        <p14:creationId xmlns:p14="http://schemas.microsoft.com/office/powerpoint/2010/main" val="603149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7</a:t>
            </a:fld>
            <a:endParaRPr lang="de-AT"/>
          </a:p>
        </p:txBody>
      </p:sp>
      <p:sp>
        <p:nvSpPr>
          <p:cNvPr id="8" name="Rectangle 1"/>
          <p:cNvSpPr>
            <a:spLocks noChangeArrowheads="1"/>
          </p:cNvSpPr>
          <p:nvPr/>
        </p:nvSpPr>
        <p:spPr bwMode="auto">
          <a:xfrm>
            <a:off x="304800" y="480773"/>
            <a:ext cx="847859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Romania’s </a:t>
            </a:r>
            <a:r>
              <a:rPr lang="en-US" altLang="en-US" sz="2215" b="1" dirty="0" smtClean="0">
                <a:solidFill>
                  <a:srgbClr val="00497B"/>
                </a:solidFill>
                <a:latin typeface="Arial" charset="0"/>
              </a:rPr>
              <a:t>EU funds </a:t>
            </a:r>
            <a:r>
              <a:rPr lang="en-US" altLang="en-US" sz="2215" b="1" dirty="0">
                <a:solidFill>
                  <a:srgbClr val="00497B"/>
                </a:solidFill>
                <a:latin typeface="Arial" charset="0"/>
              </a:rPr>
              <a:t>absorption pattern heavily back-loaded</a:t>
            </a:r>
            <a:endParaRPr lang="ro-RO" altLang="en-US" sz="2215" b="1" dirty="0">
              <a:solidFill>
                <a:srgbClr val="00497B"/>
              </a:solidFill>
              <a:latin typeface="Arial" charset="0"/>
            </a:endParaRPr>
          </a:p>
        </p:txBody>
      </p:sp>
      <p:sp>
        <p:nvSpPr>
          <p:cNvPr id="10" name="TextBox 9"/>
          <p:cNvSpPr txBox="1"/>
          <p:nvPr/>
        </p:nvSpPr>
        <p:spPr>
          <a:xfrm>
            <a:off x="4149969" y="5071171"/>
            <a:ext cx="3587262" cy="262829"/>
          </a:xfrm>
          <a:prstGeom prst="rect">
            <a:avLst/>
          </a:prstGeom>
          <a:noFill/>
        </p:spPr>
        <p:txBody>
          <a:bodyPr wrap="square" rtlCol="0">
            <a:spAutoFit/>
          </a:bodyPr>
          <a:lstStyle/>
          <a:p>
            <a:pPr algn="ctr"/>
            <a:r>
              <a:rPr lang="en-US" sz="1108" i="1" dirty="0"/>
              <a:t>Source: European </a:t>
            </a:r>
            <a:r>
              <a:rPr lang="en-US" sz="1108" i="1" dirty="0"/>
              <a:t>Commission</a:t>
            </a:r>
            <a:endParaRPr lang="en-US" sz="1108" i="1" dirty="0"/>
          </a:p>
        </p:txBody>
      </p:sp>
      <p:pic>
        <p:nvPicPr>
          <p:cNvPr id="12" name="Picture 11"/>
          <p:cNvPicPr>
            <a:picLocks noChangeAspect="1"/>
          </p:cNvPicPr>
          <p:nvPr/>
        </p:nvPicPr>
        <p:blipFill>
          <a:blip r:embed="rId2"/>
          <a:stretch>
            <a:fillRect/>
          </a:stretch>
        </p:blipFill>
        <p:spPr>
          <a:xfrm>
            <a:off x="1547446" y="1688125"/>
            <a:ext cx="5627077" cy="3200401"/>
          </a:xfrm>
          <a:prstGeom prst="rect">
            <a:avLst/>
          </a:prstGeom>
          <a:solidFill>
            <a:srgbClr val="E30613"/>
          </a:solidFill>
          <a:ln>
            <a:solidFill>
              <a:srgbClr val="E30613"/>
            </a:solidFill>
          </a:ln>
        </p:spPr>
      </p:pic>
      <p:sp>
        <p:nvSpPr>
          <p:cNvPr id="14" name="TextBox 13"/>
          <p:cNvSpPr txBox="1"/>
          <p:nvPr/>
        </p:nvSpPr>
        <p:spPr>
          <a:xfrm>
            <a:off x="1758461" y="4592748"/>
            <a:ext cx="5378105" cy="284052"/>
          </a:xfrm>
          <a:prstGeom prst="rect">
            <a:avLst/>
          </a:prstGeom>
          <a:solidFill>
            <a:schemeClr val="bg1"/>
          </a:solidFill>
        </p:spPr>
        <p:txBody>
          <a:bodyPr wrap="square" rtlCol="0">
            <a:spAutoFit/>
          </a:bodyPr>
          <a:lstStyle/>
          <a:p>
            <a:pPr algn="ctr"/>
            <a:r>
              <a:rPr lang="en-US" sz="1246" b="1" dirty="0">
                <a:solidFill>
                  <a:srgbClr val="E30613"/>
                </a:solidFill>
              </a:rPr>
              <a:t>2014     2015    2016    2017    2018   2019    2020    2021    2022    2023</a:t>
            </a:r>
          </a:p>
        </p:txBody>
      </p:sp>
      <p:sp>
        <p:nvSpPr>
          <p:cNvPr id="3" name="Diamond 2"/>
          <p:cNvSpPr/>
          <p:nvPr/>
        </p:nvSpPr>
        <p:spPr>
          <a:xfrm>
            <a:off x="2039818" y="3900828"/>
            <a:ext cx="56235" cy="58553"/>
          </a:xfrm>
          <a:prstGeom prst="diamond">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solidFill>
                <a:srgbClr val="E30613"/>
              </a:solidFill>
            </a:endParaRPr>
          </a:p>
        </p:txBody>
      </p:sp>
      <p:sp>
        <p:nvSpPr>
          <p:cNvPr id="16" name="Diamond 15"/>
          <p:cNvSpPr/>
          <p:nvPr/>
        </p:nvSpPr>
        <p:spPr>
          <a:xfrm>
            <a:off x="2532185" y="3897512"/>
            <a:ext cx="70338" cy="61871"/>
          </a:xfrm>
          <a:prstGeom prst="diamond">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solidFill>
                <a:srgbClr val="E30613"/>
              </a:solidFill>
            </a:endParaRPr>
          </a:p>
        </p:txBody>
      </p:sp>
      <p:sp>
        <p:nvSpPr>
          <p:cNvPr id="20" name="Diamond 19"/>
          <p:cNvSpPr/>
          <p:nvPr/>
        </p:nvSpPr>
        <p:spPr>
          <a:xfrm>
            <a:off x="3585334" y="3748368"/>
            <a:ext cx="72269" cy="68262"/>
          </a:xfrm>
          <a:prstGeom prst="diamond">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solidFill>
                <a:srgbClr val="E30613"/>
              </a:solidFill>
            </a:endParaRPr>
          </a:p>
        </p:txBody>
      </p:sp>
      <p:sp>
        <p:nvSpPr>
          <p:cNvPr id="22" name="Diamond 21"/>
          <p:cNvSpPr/>
          <p:nvPr/>
        </p:nvSpPr>
        <p:spPr>
          <a:xfrm>
            <a:off x="3045789" y="3883662"/>
            <a:ext cx="72269" cy="68262"/>
          </a:xfrm>
          <a:prstGeom prst="diamond">
            <a:avLst/>
          </a:prstGeom>
          <a:solidFill>
            <a:srgbClr val="E30613"/>
          </a:solidFill>
          <a:ln>
            <a:solidFill>
              <a:srgbClr val="E3061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US" sz="1662">
              <a:solidFill>
                <a:srgbClr val="E30613"/>
              </a:solidFill>
            </a:endParaRPr>
          </a:p>
        </p:txBody>
      </p:sp>
    </p:spTree>
    <p:extLst>
      <p:ext uri="{BB962C8B-B14F-4D97-AF65-F5344CB8AC3E}">
        <p14:creationId xmlns:p14="http://schemas.microsoft.com/office/powerpoint/2010/main" val="3277891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8</a:t>
            </a:fld>
            <a:endParaRPr lang="de-AT"/>
          </a:p>
        </p:txBody>
      </p:sp>
      <p:sp>
        <p:nvSpPr>
          <p:cNvPr id="8" name="Rectangle 1"/>
          <p:cNvSpPr>
            <a:spLocks noChangeArrowheads="1"/>
          </p:cNvSpPr>
          <p:nvPr/>
        </p:nvSpPr>
        <p:spPr bwMode="auto">
          <a:xfrm>
            <a:off x="313711" y="457200"/>
            <a:ext cx="8408258"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eaLnBrk="1" hangingPunct="1">
              <a:spcBef>
                <a:spcPct val="0"/>
              </a:spcBef>
              <a:buClrTx/>
              <a:buFontTx/>
              <a:buNone/>
            </a:pPr>
            <a:r>
              <a:rPr lang="en-US" altLang="en-US" sz="2215" b="1" dirty="0">
                <a:solidFill>
                  <a:srgbClr val="00497B"/>
                </a:solidFill>
                <a:latin typeface="Arial" charset="0"/>
              </a:rPr>
              <a:t>But the clock is ticking and EU priorities are changing</a:t>
            </a:r>
            <a:endParaRPr lang="ro-RO" altLang="en-US" sz="2215" b="1" dirty="0">
              <a:solidFill>
                <a:srgbClr val="00497B"/>
              </a:solidFill>
              <a:latin typeface="Arial" charset="0"/>
            </a:endParaRPr>
          </a:p>
        </p:txBody>
      </p:sp>
      <p:sp>
        <p:nvSpPr>
          <p:cNvPr id="15" name="Rectangle 14"/>
          <p:cNvSpPr/>
          <p:nvPr/>
        </p:nvSpPr>
        <p:spPr>
          <a:xfrm>
            <a:off x="435925" y="3846335"/>
            <a:ext cx="4572000" cy="234360"/>
          </a:xfrm>
          <a:prstGeom prst="rect">
            <a:avLst/>
          </a:prstGeom>
        </p:spPr>
        <p:txBody>
          <a:bodyPr>
            <a:spAutoFit/>
          </a:bodyPr>
          <a:lstStyle/>
          <a:p>
            <a:r>
              <a:rPr lang="en-US" sz="923" dirty="0"/>
              <a:t>Source: </a:t>
            </a:r>
            <a:r>
              <a:rPr lang="en-US" sz="923" dirty="0"/>
              <a:t>https</a:t>
            </a:r>
            <a:r>
              <a:rPr lang="en-US" sz="923" dirty="0"/>
              <a:t>://cohesiondata.ec.europa.eu/countries/RO</a:t>
            </a:r>
          </a:p>
        </p:txBody>
      </p:sp>
      <p:pic>
        <p:nvPicPr>
          <p:cNvPr id="18" name="Picture 17"/>
          <p:cNvPicPr>
            <a:picLocks noChangeAspect="1"/>
          </p:cNvPicPr>
          <p:nvPr/>
        </p:nvPicPr>
        <p:blipFill>
          <a:blip r:embed="rId2"/>
          <a:stretch>
            <a:fillRect/>
          </a:stretch>
        </p:blipFill>
        <p:spPr>
          <a:xfrm>
            <a:off x="311059" y="1670539"/>
            <a:ext cx="4642338" cy="2039815"/>
          </a:xfrm>
          <a:prstGeom prst="rect">
            <a:avLst/>
          </a:prstGeom>
        </p:spPr>
      </p:pic>
      <p:pic>
        <p:nvPicPr>
          <p:cNvPr id="19" name="Picture 18"/>
          <p:cNvPicPr>
            <a:picLocks noChangeAspect="1"/>
          </p:cNvPicPr>
          <p:nvPr/>
        </p:nvPicPr>
        <p:blipFill>
          <a:blip r:embed="rId3"/>
          <a:stretch>
            <a:fillRect/>
          </a:stretch>
        </p:blipFill>
        <p:spPr>
          <a:xfrm>
            <a:off x="311058" y="1366676"/>
            <a:ext cx="4642338" cy="273231"/>
          </a:xfrm>
          <a:prstGeom prst="rect">
            <a:avLst/>
          </a:prstGeom>
        </p:spPr>
      </p:pic>
      <p:pic>
        <p:nvPicPr>
          <p:cNvPr id="2" name="Picture 1"/>
          <p:cNvPicPr>
            <a:picLocks noChangeAspect="1"/>
          </p:cNvPicPr>
          <p:nvPr/>
        </p:nvPicPr>
        <p:blipFill>
          <a:blip r:embed="rId4"/>
          <a:stretch>
            <a:fillRect/>
          </a:stretch>
        </p:blipFill>
        <p:spPr>
          <a:xfrm>
            <a:off x="5062456" y="2444264"/>
            <a:ext cx="3614100" cy="3003570"/>
          </a:xfrm>
          <a:prstGeom prst="rect">
            <a:avLst/>
          </a:prstGeom>
        </p:spPr>
      </p:pic>
      <p:sp>
        <p:nvSpPr>
          <p:cNvPr id="21" name="Rectangle 20"/>
          <p:cNvSpPr/>
          <p:nvPr/>
        </p:nvSpPr>
        <p:spPr>
          <a:xfrm>
            <a:off x="5095632" y="5486368"/>
            <a:ext cx="3485660" cy="234360"/>
          </a:xfrm>
          <a:prstGeom prst="rect">
            <a:avLst/>
          </a:prstGeom>
        </p:spPr>
        <p:txBody>
          <a:bodyPr wrap="square">
            <a:spAutoFit/>
          </a:bodyPr>
          <a:lstStyle/>
          <a:p>
            <a:r>
              <a:rPr lang="en-US" sz="923" dirty="0"/>
              <a:t>Source: </a:t>
            </a:r>
            <a:r>
              <a:rPr lang="en-US" sz="923" dirty="0"/>
              <a:t>European Commission communication document*</a:t>
            </a:r>
            <a:endParaRPr lang="en-US" sz="923" dirty="0"/>
          </a:p>
        </p:txBody>
      </p:sp>
      <p:sp>
        <p:nvSpPr>
          <p:cNvPr id="22" name="Rectangle 21"/>
          <p:cNvSpPr/>
          <p:nvPr/>
        </p:nvSpPr>
        <p:spPr>
          <a:xfrm>
            <a:off x="1295400" y="6101066"/>
            <a:ext cx="6976862" cy="234360"/>
          </a:xfrm>
          <a:prstGeom prst="rect">
            <a:avLst/>
          </a:prstGeom>
        </p:spPr>
        <p:txBody>
          <a:bodyPr wrap="square">
            <a:spAutoFit/>
          </a:bodyPr>
          <a:lstStyle/>
          <a:p>
            <a:r>
              <a:rPr lang="en-US" sz="923" dirty="0"/>
              <a:t>Note*: “A Modern Budget for a Union that Protects, Empowers and Defends: The Multiannual Financial Framework for 2021-2027”</a:t>
            </a:r>
            <a:endParaRPr lang="en-US" sz="923" dirty="0"/>
          </a:p>
        </p:txBody>
      </p:sp>
    </p:spTree>
    <p:extLst>
      <p:ext uri="{BB962C8B-B14F-4D97-AF65-F5344CB8AC3E}">
        <p14:creationId xmlns:p14="http://schemas.microsoft.com/office/powerpoint/2010/main" val="2902572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768534E4-5BF1-4CAA-B304-C235E813B3E6}" type="slidenum">
              <a:rPr lang="de-AT" smtClean="0"/>
              <a:pPr/>
              <a:t>9</a:t>
            </a:fld>
            <a:endParaRPr lang="de-AT"/>
          </a:p>
        </p:txBody>
      </p:sp>
      <p:sp>
        <p:nvSpPr>
          <p:cNvPr id="3" name="AutoShape 2" descr="Imagini pentru Isarescu si cursul"/>
          <p:cNvSpPr>
            <a:spLocks noChangeAspect="1" noChangeArrowheads="1"/>
          </p:cNvSpPr>
          <p:nvPr/>
        </p:nvSpPr>
        <p:spPr bwMode="auto">
          <a:xfrm>
            <a:off x="58615" y="137746"/>
            <a:ext cx="281354" cy="2813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US" sz="1662"/>
          </a:p>
        </p:txBody>
      </p:sp>
      <p:sp>
        <p:nvSpPr>
          <p:cNvPr id="15" name="Rectangle 1"/>
          <p:cNvSpPr>
            <a:spLocks noChangeArrowheads="1"/>
          </p:cNvSpPr>
          <p:nvPr/>
        </p:nvSpPr>
        <p:spPr bwMode="auto">
          <a:xfrm>
            <a:off x="219426" y="2836140"/>
            <a:ext cx="8336585"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Font typeface="Wingdings" pitchFamily="2" charset="2"/>
              <a:buChar char="§"/>
              <a:defRPr sz="2500">
                <a:solidFill>
                  <a:schemeClr val="tx1"/>
                </a:solidFill>
                <a:latin typeface="Times New Roman" pitchFamily="18" charset="0"/>
              </a:defRPr>
            </a:lvl1pPr>
            <a:lvl2pPr marL="742950" indent="-285750" eaLnBrk="0" hangingPunct="0">
              <a:spcBef>
                <a:spcPct val="20000"/>
              </a:spcBef>
              <a:buClr>
                <a:schemeClr val="hlink"/>
              </a:buClr>
              <a:buFont typeface="Wingdings" pitchFamily="2" charset="2"/>
              <a:buChar char="§"/>
              <a:defRPr sz="2200">
                <a:solidFill>
                  <a:schemeClr val="tx1"/>
                </a:solidFill>
                <a:latin typeface="Times New Roman" pitchFamily="18" charset="0"/>
              </a:defRPr>
            </a:lvl2pPr>
            <a:lvl3pPr marL="1143000" indent="-228600" eaLnBrk="0" hangingPunct="0">
              <a:spcBef>
                <a:spcPct val="20000"/>
              </a:spcBef>
              <a:buClr>
                <a:schemeClr val="folHlink"/>
              </a:buClr>
              <a:buSzPct val="60000"/>
              <a:buFont typeface="Wingdings" pitchFamily="2" charset="2"/>
              <a:buChar char="§"/>
              <a:defRPr sz="2000">
                <a:solidFill>
                  <a:schemeClr val="tx1"/>
                </a:solidFill>
                <a:latin typeface="Times New Roman" pitchFamily="18" charset="0"/>
              </a:defRPr>
            </a:lvl3pPr>
            <a:lvl4pPr marL="1600200" indent="-228600" eaLnBrk="0" hangingPunct="0">
              <a:spcBef>
                <a:spcPct val="20000"/>
              </a:spcBef>
              <a:defRPr sz="2000">
                <a:solidFill>
                  <a:schemeClr val="tx1"/>
                </a:solidFill>
                <a:latin typeface="Comic Sans MS" pitchFamily="66" charset="0"/>
              </a:defRPr>
            </a:lvl4pPr>
            <a:lvl5pPr marL="2057400" indent="-228600" eaLnBrk="0" hangingPunct="0">
              <a:spcBef>
                <a:spcPct val="20000"/>
              </a:spcBef>
              <a:buChar char="»"/>
              <a:defRPr sz="2000">
                <a:solidFill>
                  <a:schemeClr val="tx1"/>
                </a:solidFill>
                <a:latin typeface="Comic Sans MS" pitchFamily="66" charset="0"/>
              </a:defRPr>
            </a:lvl5pPr>
            <a:lvl6pPr marL="2514600" indent="-228600" eaLnBrk="0" fontAlgn="base" hangingPunct="0">
              <a:spcBef>
                <a:spcPct val="20000"/>
              </a:spcBef>
              <a:spcAft>
                <a:spcPct val="0"/>
              </a:spcAft>
              <a:buChar char="»"/>
              <a:defRPr sz="2000">
                <a:solidFill>
                  <a:schemeClr val="tx1"/>
                </a:solidFill>
                <a:latin typeface="Comic Sans MS" pitchFamily="66" charset="0"/>
              </a:defRPr>
            </a:lvl6pPr>
            <a:lvl7pPr marL="2971800" indent="-228600" eaLnBrk="0" fontAlgn="base" hangingPunct="0">
              <a:spcBef>
                <a:spcPct val="20000"/>
              </a:spcBef>
              <a:spcAft>
                <a:spcPct val="0"/>
              </a:spcAft>
              <a:buChar char="»"/>
              <a:defRPr sz="2000">
                <a:solidFill>
                  <a:schemeClr val="tx1"/>
                </a:solidFill>
                <a:latin typeface="Comic Sans MS" pitchFamily="66" charset="0"/>
              </a:defRPr>
            </a:lvl7pPr>
            <a:lvl8pPr marL="3429000" indent="-228600" eaLnBrk="0" fontAlgn="base" hangingPunct="0">
              <a:spcBef>
                <a:spcPct val="20000"/>
              </a:spcBef>
              <a:spcAft>
                <a:spcPct val="0"/>
              </a:spcAft>
              <a:buChar char="»"/>
              <a:defRPr sz="2000">
                <a:solidFill>
                  <a:schemeClr val="tx1"/>
                </a:solidFill>
                <a:latin typeface="Comic Sans MS" pitchFamily="66" charset="0"/>
              </a:defRPr>
            </a:lvl8pPr>
            <a:lvl9pPr marL="3886200" indent="-228600" eaLnBrk="0" fontAlgn="base" hangingPunct="0">
              <a:spcBef>
                <a:spcPct val="20000"/>
              </a:spcBef>
              <a:spcAft>
                <a:spcPct val="0"/>
              </a:spcAft>
              <a:buChar char="»"/>
              <a:defRPr sz="2000">
                <a:solidFill>
                  <a:schemeClr val="tx1"/>
                </a:solidFill>
                <a:latin typeface="Comic Sans MS" pitchFamily="66" charset="0"/>
              </a:defRPr>
            </a:lvl9pPr>
          </a:lstStyle>
          <a:p>
            <a:pPr algn="ctr" eaLnBrk="1" hangingPunct="1">
              <a:spcBef>
                <a:spcPct val="0"/>
              </a:spcBef>
              <a:buClrTx/>
              <a:buFontTx/>
              <a:buNone/>
            </a:pPr>
            <a:r>
              <a:rPr lang="en-US" altLang="en-US" sz="2215" b="1" dirty="0">
                <a:solidFill>
                  <a:srgbClr val="00497B"/>
                </a:solidFill>
                <a:latin typeface="Arial" charset="0"/>
              </a:rPr>
              <a:t>THANK YOU for your attention!</a:t>
            </a:r>
            <a:endParaRPr lang="ro-RO" altLang="en-US" sz="2215" b="1" dirty="0">
              <a:solidFill>
                <a:srgbClr val="00497B"/>
              </a:solidFill>
              <a:latin typeface="Arial" charset="0"/>
            </a:endParaRPr>
          </a:p>
        </p:txBody>
      </p:sp>
    </p:spTree>
    <p:extLst>
      <p:ext uri="{BB962C8B-B14F-4D97-AF65-F5344CB8AC3E}">
        <p14:creationId xmlns:p14="http://schemas.microsoft.com/office/powerpoint/2010/main" val="1616872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oard Presentation master - two line log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Board Presentation master - two line logo</Template>
  <TotalTime>36860</TotalTime>
  <Words>750</Words>
  <Application>Microsoft Office PowerPoint</Application>
  <PresentationFormat>On-screen Show (4:3)</PresentationFormat>
  <Paragraphs>49</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Board Presentation master - two line logo</vt:lpstr>
      <vt:lpstr>Structural funds in Romania Conference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Virgil</dc:creator>
  <cp:lastModifiedBy>Horia Braun Erdei</cp:lastModifiedBy>
  <cp:revision>658</cp:revision>
  <cp:lastPrinted>2017-06-13T08:13:17Z</cp:lastPrinted>
  <dcterms:created xsi:type="dcterms:W3CDTF">2014-02-18T14:30:32Z</dcterms:created>
  <dcterms:modified xsi:type="dcterms:W3CDTF">2018-06-08T11:18:34Z</dcterms:modified>
</cp:coreProperties>
</file>