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9" r:id="rId2"/>
    <p:sldId id="301" r:id="rId3"/>
    <p:sldId id="314" r:id="rId4"/>
    <p:sldId id="277" r:id="rId5"/>
    <p:sldId id="318" r:id="rId6"/>
    <p:sldId id="303" r:id="rId7"/>
    <p:sldId id="316" r:id="rId8"/>
    <p:sldId id="304" r:id="rId9"/>
    <p:sldId id="317" r:id="rId10"/>
    <p:sldId id="315" r:id="rId11"/>
    <p:sldId id="305" r:id="rId12"/>
    <p:sldId id="313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lis Kosmopoulos" initials="M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04C8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161" autoAdjust="0"/>
  </p:normalViewPr>
  <p:slideViewPr>
    <p:cSldViewPr>
      <p:cViewPr>
        <p:scale>
          <a:sx n="90" d="100"/>
          <a:sy n="90" d="100"/>
        </p:scale>
        <p:origin x="-49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12119-9795-44EA-BC3C-068D80BB27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227DDB3-1E8D-4799-8DB6-7974F6B68D9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 smtClean="0"/>
            <a:t>The data subject itself</a:t>
          </a:r>
          <a:endParaRPr lang="el-GR" sz="2400" dirty="0"/>
        </a:p>
      </dgm:t>
    </dgm:pt>
    <dgm:pt modelId="{65C1F214-5EB7-4E86-B417-EAA713A90D20}" type="parTrans" cxnId="{C9C631DE-8AAA-4F50-9D43-C068283E6D3B}">
      <dgm:prSet/>
      <dgm:spPr/>
      <dgm:t>
        <a:bodyPr/>
        <a:lstStyle/>
        <a:p>
          <a:endParaRPr lang="el-GR"/>
        </a:p>
      </dgm:t>
    </dgm:pt>
    <dgm:pt modelId="{65FBBB24-6D57-4F4D-82AE-A7B69FEC8010}" type="sibTrans" cxnId="{C9C631DE-8AAA-4F50-9D43-C068283E6D3B}">
      <dgm:prSet/>
      <dgm:spPr/>
      <dgm:t>
        <a:bodyPr/>
        <a:lstStyle/>
        <a:p>
          <a:endParaRPr lang="el-GR"/>
        </a:p>
      </dgm:t>
    </dgm:pt>
    <dgm:pt modelId="{D6AEE0F5-3B46-448F-BBF6-A8FC9E3698A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 smtClean="0"/>
            <a:t>Publicly accessible sources (e.g. LinkedIn, Facebook)</a:t>
          </a:r>
          <a:endParaRPr lang="el-GR" sz="2400" dirty="0"/>
        </a:p>
      </dgm:t>
    </dgm:pt>
    <dgm:pt modelId="{257E9C34-244D-46AD-8FCF-68553A079DDB}" type="parTrans" cxnId="{9718C986-37B1-419B-ABC5-ADF2593F45DD}">
      <dgm:prSet/>
      <dgm:spPr/>
      <dgm:t>
        <a:bodyPr/>
        <a:lstStyle/>
        <a:p>
          <a:endParaRPr lang="el-GR"/>
        </a:p>
      </dgm:t>
    </dgm:pt>
    <dgm:pt modelId="{2F03E5CE-6ABB-4A3F-BE2E-9DADDB5EFB87}" type="sibTrans" cxnId="{9718C986-37B1-419B-ABC5-ADF2593F45DD}">
      <dgm:prSet/>
      <dgm:spPr/>
      <dgm:t>
        <a:bodyPr/>
        <a:lstStyle/>
        <a:p>
          <a:endParaRPr lang="el-GR"/>
        </a:p>
      </dgm:t>
    </dgm:pt>
    <dgm:pt modelId="{CB7C48B6-0FE6-4C18-B773-D14E5A49915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 smtClean="0"/>
            <a:t>Third Parties (e.g. Relatives, Suppliers, Clients)</a:t>
          </a:r>
          <a:endParaRPr lang="el-GR" sz="2400" dirty="0"/>
        </a:p>
      </dgm:t>
    </dgm:pt>
    <dgm:pt modelId="{F94A9BA4-552C-4A93-8516-964941617902}" type="parTrans" cxnId="{6B0F356A-FEDA-443F-9748-DB603BCD4148}">
      <dgm:prSet/>
      <dgm:spPr/>
      <dgm:t>
        <a:bodyPr/>
        <a:lstStyle/>
        <a:p>
          <a:endParaRPr lang="el-GR"/>
        </a:p>
      </dgm:t>
    </dgm:pt>
    <dgm:pt modelId="{EBFDB4EF-895B-46A8-872E-F1B088DA0A34}" type="sibTrans" cxnId="{6B0F356A-FEDA-443F-9748-DB603BCD4148}">
      <dgm:prSet/>
      <dgm:spPr/>
      <dgm:t>
        <a:bodyPr/>
        <a:lstStyle/>
        <a:p>
          <a:endParaRPr lang="el-GR"/>
        </a:p>
      </dgm:t>
    </dgm:pt>
    <dgm:pt modelId="{D23909DC-AC3B-486D-8EBF-F65F3B7490DE}" type="pres">
      <dgm:prSet presAssocID="{FA412119-9795-44EA-BC3C-068D80BB27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7F60210-B395-47A6-9AAE-128EA6E3D880}" type="pres">
      <dgm:prSet presAssocID="{4227DDB3-1E8D-4799-8DB6-7974F6B68D94}" presName="parentLin" presStyleCnt="0"/>
      <dgm:spPr/>
    </dgm:pt>
    <dgm:pt modelId="{69E33DC4-2D7D-4485-B05B-B24C85D0DFC7}" type="pres">
      <dgm:prSet presAssocID="{4227DDB3-1E8D-4799-8DB6-7974F6B68D94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428C6212-7F76-41C4-8F7D-F6555CB5E3D4}" type="pres">
      <dgm:prSet presAssocID="{4227DDB3-1E8D-4799-8DB6-7974F6B68D94}" presName="parentText" presStyleLbl="node1" presStyleIdx="0" presStyleCnt="3" custScaleX="123211" custScaleY="12562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D959A0-D528-4FB7-93D6-3DE13B1B59C9}" type="pres">
      <dgm:prSet presAssocID="{4227DDB3-1E8D-4799-8DB6-7974F6B68D94}" presName="negativeSpace" presStyleCnt="0"/>
      <dgm:spPr/>
    </dgm:pt>
    <dgm:pt modelId="{A99E3633-49AC-4AF7-8ABE-8C521725DFB6}" type="pres">
      <dgm:prSet presAssocID="{4227DDB3-1E8D-4799-8DB6-7974F6B68D94}" presName="childText" presStyleLbl="conFgAcc1" presStyleIdx="0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D9F88054-01D4-4024-BEB6-0FDFDB618BB4}" type="pres">
      <dgm:prSet presAssocID="{65FBBB24-6D57-4F4D-82AE-A7B69FEC8010}" presName="spaceBetweenRectangles" presStyleCnt="0"/>
      <dgm:spPr/>
    </dgm:pt>
    <dgm:pt modelId="{4ECDEC0D-C016-4AF5-9094-714BB67CC211}" type="pres">
      <dgm:prSet presAssocID="{D6AEE0F5-3B46-448F-BBF6-A8FC9E3698AF}" presName="parentLin" presStyleCnt="0"/>
      <dgm:spPr/>
    </dgm:pt>
    <dgm:pt modelId="{3AC3DD36-88A4-4F0F-B9EE-240928F1223F}" type="pres">
      <dgm:prSet presAssocID="{D6AEE0F5-3B46-448F-BBF6-A8FC9E3698AF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2A5E3556-E540-459B-A714-1EDECD73F113}" type="pres">
      <dgm:prSet presAssocID="{D6AEE0F5-3B46-448F-BBF6-A8FC9E3698AF}" presName="parentText" presStyleLbl="node1" presStyleIdx="1" presStyleCnt="3" custScaleX="123211" custScaleY="12546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2BBB73-D42D-4D43-8B29-9FE4511BD0C2}" type="pres">
      <dgm:prSet presAssocID="{D6AEE0F5-3B46-448F-BBF6-A8FC9E3698AF}" presName="negativeSpace" presStyleCnt="0"/>
      <dgm:spPr/>
    </dgm:pt>
    <dgm:pt modelId="{7F2CF8C4-2177-40CA-9745-1880D32F6606}" type="pres">
      <dgm:prSet presAssocID="{D6AEE0F5-3B46-448F-BBF6-A8FC9E3698AF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4CB3D850-FC71-4DD6-A6E3-23A1EC4A2FF4}" type="pres">
      <dgm:prSet presAssocID="{2F03E5CE-6ABB-4A3F-BE2E-9DADDB5EFB87}" presName="spaceBetweenRectangles" presStyleCnt="0"/>
      <dgm:spPr/>
    </dgm:pt>
    <dgm:pt modelId="{875D4A98-AB2C-4856-B7EB-8BA58053D709}" type="pres">
      <dgm:prSet presAssocID="{CB7C48B6-0FE6-4C18-B773-D14E5A499158}" presName="parentLin" presStyleCnt="0"/>
      <dgm:spPr/>
    </dgm:pt>
    <dgm:pt modelId="{F08D9BBD-43B5-4C36-BB43-2FE460690793}" type="pres">
      <dgm:prSet presAssocID="{CB7C48B6-0FE6-4C18-B773-D14E5A499158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52376C25-BF85-4292-A474-B5A4E5D01667}" type="pres">
      <dgm:prSet presAssocID="{CB7C48B6-0FE6-4C18-B773-D14E5A499158}" presName="parentText" presStyleLbl="node1" presStyleIdx="2" presStyleCnt="3" custScaleX="123211" custScaleY="12299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E2B290-274A-4CAE-92D1-83E75253D97F}" type="pres">
      <dgm:prSet presAssocID="{CB7C48B6-0FE6-4C18-B773-D14E5A499158}" presName="negativeSpace" presStyleCnt="0"/>
      <dgm:spPr/>
    </dgm:pt>
    <dgm:pt modelId="{72D866E0-105F-44EB-AA49-3DC1B207A444}" type="pres">
      <dgm:prSet presAssocID="{CB7C48B6-0FE6-4C18-B773-D14E5A499158}" presName="childText" presStyleLbl="conFgAcc1" presStyleIdx="2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</dgm:pt>
  </dgm:ptLst>
  <dgm:cxnLst>
    <dgm:cxn modelId="{6B0F356A-FEDA-443F-9748-DB603BCD4148}" srcId="{FA412119-9795-44EA-BC3C-068D80BB27A7}" destId="{CB7C48B6-0FE6-4C18-B773-D14E5A499158}" srcOrd="2" destOrd="0" parTransId="{F94A9BA4-552C-4A93-8516-964941617902}" sibTransId="{EBFDB4EF-895B-46A8-872E-F1B088DA0A34}"/>
    <dgm:cxn modelId="{A6E75626-790F-4534-9343-C45EE430FFDD}" type="presOf" srcId="{CB7C48B6-0FE6-4C18-B773-D14E5A499158}" destId="{F08D9BBD-43B5-4C36-BB43-2FE460690793}" srcOrd="0" destOrd="0" presId="urn:microsoft.com/office/officeart/2005/8/layout/list1"/>
    <dgm:cxn modelId="{053B7C8C-0C45-4883-86E0-3355073EE18C}" type="presOf" srcId="{D6AEE0F5-3B46-448F-BBF6-A8FC9E3698AF}" destId="{3AC3DD36-88A4-4F0F-B9EE-240928F1223F}" srcOrd="0" destOrd="0" presId="urn:microsoft.com/office/officeart/2005/8/layout/list1"/>
    <dgm:cxn modelId="{3AF6A9B5-4BC0-4A31-846A-4065AE12BAB5}" type="presOf" srcId="{4227DDB3-1E8D-4799-8DB6-7974F6B68D94}" destId="{428C6212-7F76-41C4-8F7D-F6555CB5E3D4}" srcOrd="1" destOrd="0" presId="urn:microsoft.com/office/officeart/2005/8/layout/list1"/>
    <dgm:cxn modelId="{A45C7D69-E7D8-4D46-894E-F2AFA91D5F92}" type="presOf" srcId="{4227DDB3-1E8D-4799-8DB6-7974F6B68D94}" destId="{69E33DC4-2D7D-4485-B05B-B24C85D0DFC7}" srcOrd="0" destOrd="0" presId="urn:microsoft.com/office/officeart/2005/8/layout/list1"/>
    <dgm:cxn modelId="{E8FEC081-D31A-40D5-AB52-BF5D0FA077BC}" type="presOf" srcId="{CB7C48B6-0FE6-4C18-B773-D14E5A499158}" destId="{52376C25-BF85-4292-A474-B5A4E5D01667}" srcOrd="1" destOrd="0" presId="urn:microsoft.com/office/officeart/2005/8/layout/list1"/>
    <dgm:cxn modelId="{C9C631DE-8AAA-4F50-9D43-C068283E6D3B}" srcId="{FA412119-9795-44EA-BC3C-068D80BB27A7}" destId="{4227DDB3-1E8D-4799-8DB6-7974F6B68D94}" srcOrd="0" destOrd="0" parTransId="{65C1F214-5EB7-4E86-B417-EAA713A90D20}" sibTransId="{65FBBB24-6D57-4F4D-82AE-A7B69FEC8010}"/>
    <dgm:cxn modelId="{9718C986-37B1-419B-ABC5-ADF2593F45DD}" srcId="{FA412119-9795-44EA-BC3C-068D80BB27A7}" destId="{D6AEE0F5-3B46-448F-BBF6-A8FC9E3698AF}" srcOrd="1" destOrd="0" parTransId="{257E9C34-244D-46AD-8FCF-68553A079DDB}" sibTransId="{2F03E5CE-6ABB-4A3F-BE2E-9DADDB5EFB87}"/>
    <dgm:cxn modelId="{7EEBD79F-5100-4DF2-92F5-C9DA79ECC461}" type="presOf" srcId="{D6AEE0F5-3B46-448F-BBF6-A8FC9E3698AF}" destId="{2A5E3556-E540-459B-A714-1EDECD73F113}" srcOrd="1" destOrd="0" presId="urn:microsoft.com/office/officeart/2005/8/layout/list1"/>
    <dgm:cxn modelId="{5FF81901-4DA8-4E4F-ACD5-953107894642}" type="presOf" srcId="{FA412119-9795-44EA-BC3C-068D80BB27A7}" destId="{D23909DC-AC3B-486D-8EBF-F65F3B7490DE}" srcOrd="0" destOrd="0" presId="urn:microsoft.com/office/officeart/2005/8/layout/list1"/>
    <dgm:cxn modelId="{B9815B79-9D76-43A8-A53D-6E1D8392867C}" type="presParOf" srcId="{D23909DC-AC3B-486D-8EBF-F65F3B7490DE}" destId="{C7F60210-B395-47A6-9AAE-128EA6E3D880}" srcOrd="0" destOrd="0" presId="urn:microsoft.com/office/officeart/2005/8/layout/list1"/>
    <dgm:cxn modelId="{A7C39C46-07DD-4CCA-8FE5-BBB754F44F83}" type="presParOf" srcId="{C7F60210-B395-47A6-9AAE-128EA6E3D880}" destId="{69E33DC4-2D7D-4485-B05B-B24C85D0DFC7}" srcOrd="0" destOrd="0" presId="urn:microsoft.com/office/officeart/2005/8/layout/list1"/>
    <dgm:cxn modelId="{8B1A023D-F0A1-4E93-95D8-384029233FB6}" type="presParOf" srcId="{C7F60210-B395-47A6-9AAE-128EA6E3D880}" destId="{428C6212-7F76-41C4-8F7D-F6555CB5E3D4}" srcOrd="1" destOrd="0" presId="urn:microsoft.com/office/officeart/2005/8/layout/list1"/>
    <dgm:cxn modelId="{1886F017-5124-44B7-B636-5BD303828E0C}" type="presParOf" srcId="{D23909DC-AC3B-486D-8EBF-F65F3B7490DE}" destId="{83D959A0-D528-4FB7-93D6-3DE13B1B59C9}" srcOrd="1" destOrd="0" presId="urn:microsoft.com/office/officeart/2005/8/layout/list1"/>
    <dgm:cxn modelId="{BB6C4804-21D1-45A9-9BB5-2BFED3A8506A}" type="presParOf" srcId="{D23909DC-AC3B-486D-8EBF-F65F3B7490DE}" destId="{A99E3633-49AC-4AF7-8ABE-8C521725DFB6}" srcOrd="2" destOrd="0" presId="urn:microsoft.com/office/officeart/2005/8/layout/list1"/>
    <dgm:cxn modelId="{A3490E20-0AEE-42D1-8055-D3C2279DFC7D}" type="presParOf" srcId="{D23909DC-AC3B-486D-8EBF-F65F3B7490DE}" destId="{D9F88054-01D4-4024-BEB6-0FDFDB618BB4}" srcOrd="3" destOrd="0" presId="urn:microsoft.com/office/officeart/2005/8/layout/list1"/>
    <dgm:cxn modelId="{68365FD5-CEEC-4DB9-B5DD-3EA968E6564C}" type="presParOf" srcId="{D23909DC-AC3B-486D-8EBF-F65F3B7490DE}" destId="{4ECDEC0D-C016-4AF5-9094-714BB67CC211}" srcOrd="4" destOrd="0" presId="urn:microsoft.com/office/officeart/2005/8/layout/list1"/>
    <dgm:cxn modelId="{7277D643-350D-4EB5-B137-35A6F8E2BF69}" type="presParOf" srcId="{4ECDEC0D-C016-4AF5-9094-714BB67CC211}" destId="{3AC3DD36-88A4-4F0F-B9EE-240928F1223F}" srcOrd="0" destOrd="0" presId="urn:microsoft.com/office/officeart/2005/8/layout/list1"/>
    <dgm:cxn modelId="{D066D34D-14C1-4A11-A687-E50061EF5730}" type="presParOf" srcId="{4ECDEC0D-C016-4AF5-9094-714BB67CC211}" destId="{2A5E3556-E540-459B-A714-1EDECD73F113}" srcOrd="1" destOrd="0" presId="urn:microsoft.com/office/officeart/2005/8/layout/list1"/>
    <dgm:cxn modelId="{01E772E8-4397-45F5-9D4A-856FF8DF0A0F}" type="presParOf" srcId="{D23909DC-AC3B-486D-8EBF-F65F3B7490DE}" destId="{FF2BBB73-D42D-4D43-8B29-9FE4511BD0C2}" srcOrd="5" destOrd="0" presId="urn:microsoft.com/office/officeart/2005/8/layout/list1"/>
    <dgm:cxn modelId="{7C80611F-A522-41C0-874D-6F8208334010}" type="presParOf" srcId="{D23909DC-AC3B-486D-8EBF-F65F3B7490DE}" destId="{7F2CF8C4-2177-40CA-9745-1880D32F6606}" srcOrd="6" destOrd="0" presId="urn:microsoft.com/office/officeart/2005/8/layout/list1"/>
    <dgm:cxn modelId="{E2D28069-17E0-4919-9281-4509DFA30704}" type="presParOf" srcId="{D23909DC-AC3B-486D-8EBF-F65F3B7490DE}" destId="{4CB3D850-FC71-4DD6-A6E3-23A1EC4A2FF4}" srcOrd="7" destOrd="0" presId="urn:microsoft.com/office/officeart/2005/8/layout/list1"/>
    <dgm:cxn modelId="{35483634-895B-4FAF-B0AE-28B160C4378C}" type="presParOf" srcId="{D23909DC-AC3B-486D-8EBF-F65F3B7490DE}" destId="{875D4A98-AB2C-4856-B7EB-8BA58053D709}" srcOrd="8" destOrd="0" presId="urn:microsoft.com/office/officeart/2005/8/layout/list1"/>
    <dgm:cxn modelId="{523D693F-6AE9-4617-B2F0-F53EC12D5752}" type="presParOf" srcId="{875D4A98-AB2C-4856-B7EB-8BA58053D709}" destId="{F08D9BBD-43B5-4C36-BB43-2FE460690793}" srcOrd="0" destOrd="0" presId="urn:microsoft.com/office/officeart/2005/8/layout/list1"/>
    <dgm:cxn modelId="{3EACB5CB-E422-4AC6-AC33-232E225055EB}" type="presParOf" srcId="{875D4A98-AB2C-4856-B7EB-8BA58053D709}" destId="{52376C25-BF85-4292-A474-B5A4E5D01667}" srcOrd="1" destOrd="0" presId="urn:microsoft.com/office/officeart/2005/8/layout/list1"/>
    <dgm:cxn modelId="{70D0E39F-4E54-4B6C-B271-F2A0C27681AF}" type="presParOf" srcId="{D23909DC-AC3B-486D-8EBF-F65F3B7490DE}" destId="{FAE2B290-274A-4CAE-92D1-83E75253D97F}" srcOrd="9" destOrd="0" presId="urn:microsoft.com/office/officeart/2005/8/layout/list1"/>
    <dgm:cxn modelId="{66D3F53A-B9DF-4E84-BD28-EEEAE40B7F00}" type="presParOf" srcId="{D23909DC-AC3B-486D-8EBF-F65F3B7490DE}" destId="{72D866E0-105F-44EB-AA49-3DC1B207A4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9E3633-49AC-4AF7-8ABE-8C521725DFB6}">
      <dsp:nvSpPr>
        <dsp:cNvPr id="0" name=""/>
        <dsp:cNvSpPr/>
      </dsp:nvSpPr>
      <dsp:spPr>
        <a:xfrm>
          <a:off x="0" y="447485"/>
          <a:ext cx="8229600" cy="504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C6212-7F76-41C4-8F7D-F6555CB5E3D4}">
      <dsp:nvSpPr>
        <dsp:cNvPr id="0" name=""/>
        <dsp:cNvSpPr/>
      </dsp:nvSpPr>
      <dsp:spPr>
        <a:xfrm>
          <a:off x="411480" y="983"/>
          <a:ext cx="7097840" cy="741701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data subject itself</a:t>
          </a:r>
          <a:endParaRPr lang="el-GR" sz="2400" kern="1200" dirty="0"/>
        </a:p>
      </dsp:txBody>
      <dsp:txXfrm>
        <a:off x="411480" y="983"/>
        <a:ext cx="7097840" cy="741701"/>
      </dsp:txXfrm>
    </dsp:sp>
    <dsp:sp modelId="{7F2CF8C4-2177-40CA-9745-1880D32F6606}">
      <dsp:nvSpPr>
        <dsp:cNvPr id="0" name=""/>
        <dsp:cNvSpPr/>
      </dsp:nvSpPr>
      <dsp:spPr>
        <a:xfrm>
          <a:off x="0" y="1505001"/>
          <a:ext cx="8229600" cy="504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E3556-E540-459B-A714-1EDECD73F113}">
      <dsp:nvSpPr>
        <dsp:cNvPr id="0" name=""/>
        <dsp:cNvSpPr/>
      </dsp:nvSpPr>
      <dsp:spPr>
        <a:xfrm>
          <a:off x="411480" y="1059485"/>
          <a:ext cx="7097840" cy="740715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Publicly accessible sources (e.g. LinkedIn, Facebook)</a:t>
          </a:r>
          <a:endParaRPr lang="el-GR" sz="2400" kern="1200" dirty="0"/>
        </a:p>
      </dsp:txBody>
      <dsp:txXfrm>
        <a:off x="411480" y="1059485"/>
        <a:ext cx="7097840" cy="740715"/>
      </dsp:txXfrm>
    </dsp:sp>
    <dsp:sp modelId="{72D866E0-105F-44EB-AA49-3DC1B207A444}">
      <dsp:nvSpPr>
        <dsp:cNvPr id="0" name=""/>
        <dsp:cNvSpPr/>
      </dsp:nvSpPr>
      <dsp:spPr>
        <a:xfrm>
          <a:off x="0" y="2547952"/>
          <a:ext cx="8229600" cy="504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76C25-BF85-4292-A474-B5A4E5D01667}">
      <dsp:nvSpPr>
        <dsp:cNvPr id="0" name=""/>
        <dsp:cNvSpPr/>
      </dsp:nvSpPr>
      <dsp:spPr>
        <a:xfrm>
          <a:off x="411480" y="2117001"/>
          <a:ext cx="7097840" cy="72615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Third Parties (e.g. Relatives, Suppliers, Clients)</a:t>
          </a:r>
          <a:endParaRPr lang="el-GR" sz="2400" kern="1200" dirty="0"/>
        </a:p>
      </dsp:txBody>
      <dsp:txXfrm>
        <a:off x="411480" y="2117001"/>
        <a:ext cx="7097840" cy="726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76842-F6A0-4DE6-B647-5B3FEADEECD9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846C7-4EA0-4D85-9E1C-2353B29129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5344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846C7-4EA0-4D85-9E1C-2353B291294F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5C7-0F81-4241-8C80-CFE7133423C6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F2FD-348D-4EDA-8AF1-EBCA5B10AA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5C7-0F81-4241-8C80-CFE7133423C6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F2FD-348D-4EDA-8AF1-EBCA5B10AA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5C7-0F81-4241-8C80-CFE7133423C6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F2FD-348D-4EDA-8AF1-EBCA5B10AA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5C7-0F81-4241-8C80-CFE7133423C6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F2FD-348D-4EDA-8AF1-EBCA5B10AA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5C7-0F81-4241-8C80-CFE7133423C6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F2FD-348D-4EDA-8AF1-EBCA5B10AA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5C7-0F81-4241-8C80-CFE7133423C6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F2FD-348D-4EDA-8AF1-EBCA5B10AA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5C7-0F81-4241-8C80-CFE7133423C6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F2FD-348D-4EDA-8AF1-EBCA5B10AA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5C7-0F81-4241-8C80-CFE7133423C6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F2FD-348D-4EDA-8AF1-EBCA5B10AA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5C7-0F81-4241-8C80-CFE7133423C6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F2FD-348D-4EDA-8AF1-EBCA5B10AA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5C7-0F81-4241-8C80-CFE7133423C6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F2FD-348D-4EDA-8AF1-EBCA5B10AA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DC5C7-0F81-4241-8C80-CFE7133423C6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F2FD-348D-4EDA-8AF1-EBCA5B10AA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DC5C7-0F81-4241-8C80-CFE7133423C6}" type="datetimeFigureOut">
              <a:rPr lang="el-GR" smtClean="0"/>
              <a:pPr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F2FD-348D-4EDA-8AF1-EBCA5B10AA3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628800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04C8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Demystifying GDPR</a:t>
            </a:r>
          </a:p>
          <a:p>
            <a:pPr algn="ctr"/>
            <a:endParaRPr lang="en-US" sz="4000" b="1" dirty="0" smtClean="0">
              <a:solidFill>
                <a:srgbClr val="204C8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3200" b="1" dirty="0" smtClean="0">
                <a:solidFill>
                  <a:srgbClr val="204C8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practical introduction</a:t>
            </a:r>
          </a:p>
          <a:p>
            <a:pPr algn="ctr"/>
            <a:endParaRPr lang="el-GR" sz="2800" b="1" dirty="0">
              <a:solidFill>
                <a:srgbClr val="204C8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365104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Hilton Hotel Bucharest</a:t>
            </a:r>
          </a:p>
          <a:p>
            <a:pPr algn="ctr"/>
            <a:r>
              <a:rPr lang="en-US" sz="2400" dirty="0" smtClean="0"/>
              <a:t>23 October 2019</a:t>
            </a:r>
            <a:endParaRPr lang="el-GR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2528" y="6381328"/>
            <a:ext cx="2061360" cy="1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C:\Users\mkosmopoulos\Desktop\logov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093296"/>
            <a:ext cx="2664296" cy="578998"/>
          </a:xfrm>
          <a:prstGeom prst="rect">
            <a:avLst/>
          </a:prstGeom>
          <a:noFill/>
        </p:spPr>
      </p:pic>
      <p:pic>
        <p:nvPicPr>
          <p:cNvPr id="17" name="Picture 4" descr="C:\Users\mkosmopoulos\Dropbox\Screenshots\Screenshot 2019-10-22 14.00.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37312"/>
            <a:ext cx="912027" cy="291092"/>
          </a:xfrm>
          <a:prstGeom prst="rect">
            <a:avLst/>
          </a:prstGeom>
          <a:noFill/>
        </p:spPr>
      </p:pic>
      <p:pic>
        <p:nvPicPr>
          <p:cNvPr id="18" name="Picture 2" descr="C:\Users\mkosmopoulos\Dropbox\Screenshots\B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302554"/>
            <a:ext cx="976084" cy="294797"/>
          </a:xfrm>
          <a:prstGeom prst="rect">
            <a:avLst/>
          </a:prstGeom>
          <a:noFill/>
        </p:spPr>
      </p:pic>
      <p:pic>
        <p:nvPicPr>
          <p:cNvPr id="19" name="Picture 3" descr="C:\Users\mkosmopoulos\Dropbox\Screenshots\Screenshot 2019-10-22 13.56.4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6237312"/>
            <a:ext cx="1224135" cy="34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352928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Calibri Light" pitchFamily="34" charset="0"/>
              </a:rPr>
              <a:t>Data Subjects Rights</a:t>
            </a:r>
            <a:endParaRPr lang="el-GR" sz="4000" dirty="0">
              <a:latin typeface="Calibri Light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95536" y="620688"/>
            <a:ext cx="8353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074" name="AutoShape 2" descr="Αποτέλεσμα εικόνας για data subjec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6" name="AutoShape 4" descr="Αποτέλεσμα εικόνας για data subjec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Picture 12" descr="Righ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524742" cy="42484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99992" y="1196752"/>
            <a:ext cx="4032448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US" sz="2400" dirty="0" smtClean="0">
                <a:sym typeface="Wingdings" pitchFamily="2" charset="2"/>
              </a:rPr>
              <a:t> Right of Access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US" sz="2400" dirty="0" smtClean="0">
                <a:sym typeface="Wingdings" pitchFamily="2" charset="2"/>
              </a:rPr>
              <a:t> Right to Rectification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US" sz="2400" dirty="0" smtClean="0">
                <a:sym typeface="Wingdings" pitchFamily="2" charset="2"/>
              </a:rPr>
              <a:t> Right to Erasure </a:t>
            </a:r>
            <a:r>
              <a:rPr lang="en-US" sz="2400" i="1" dirty="0" smtClean="0">
                <a:sym typeface="Wingdings" pitchFamily="2" charset="2"/>
              </a:rPr>
              <a:t>(“to be forgotten”)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US" sz="2400" dirty="0" smtClean="0">
                <a:sym typeface="Wingdings" pitchFamily="2" charset="2"/>
              </a:rPr>
              <a:t> Right to Restriction of processing 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US" sz="2400" dirty="0" smtClean="0">
                <a:sym typeface="Wingdings" pitchFamily="2" charset="2"/>
              </a:rPr>
              <a:t> Right to Data portability 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US" sz="2400" dirty="0" smtClean="0">
                <a:sym typeface="Wingdings" pitchFamily="2" charset="2"/>
              </a:rPr>
              <a:t> Right to Object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US" sz="2400" dirty="0" smtClean="0">
                <a:sym typeface="Wingdings" pitchFamily="2" charset="2"/>
              </a:rPr>
              <a:t> Right to Withdraw consent  </a:t>
            </a:r>
            <a:endParaRPr lang="el-GR" sz="24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528" y="6381328"/>
            <a:ext cx="2061360" cy="1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 descr="C:\Users\mkosmopoulos\Desktop\logovec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093296"/>
            <a:ext cx="2664296" cy="578998"/>
          </a:xfrm>
          <a:prstGeom prst="rect">
            <a:avLst/>
          </a:prstGeom>
          <a:noFill/>
        </p:spPr>
      </p:pic>
      <p:pic>
        <p:nvPicPr>
          <p:cNvPr id="20" name="Picture 4" descr="C:\Users\mkosmopoulos\Dropbox\Screenshots\Screenshot 2019-10-22 14.00.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37312"/>
            <a:ext cx="912027" cy="291092"/>
          </a:xfrm>
          <a:prstGeom prst="rect">
            <a:avLst/>
          </a:prstGeom>
          <a:noFill/>
        </p:spPr>
      </p:pic>
      <p:pic>
        <p:nvPicPr>
          <p:cNvPr id="21" name="Picture 2" descr="C:\Users\mkosmopoulos\Dropbox\Screenshots\B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302554"/>
            <a:ext cx="976084" cy="294797"/>
          </a:xfrm>
          <a:prstGeom prst="rect">
            <a:avLst/>
          </a:prstGeom>
          <a:noFill/>
        </p:spPr>
      </p:pic>
      <p:pic>
        <p:nvPicPr>
          <p:cNvPr id="22" name="Picture 3" descr="C:\Users\mkosmopoulos\Dropbox\Screenshots\Screenshot 2019-10-22 13.56.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6237312"/>
            <a:ext cx="1224135" cy="34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-142908" y="21431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el-GR" sz="2400" dirty="0" smtClean="0"/>
              <a:t>	</a:t>
            </a:r>
            <a:r>
              <a:rPr lang="el-GR" u="sng" dirty="0" smtClean="0">
                <a:latin typeface="Calibri Light" pitchFamily="34" charset="0"/>
              </a:rPr>
              <a:t>Examples:</a:t>
            </a:r>
            <a:r>
              <a:rPr lang="el-GR" dirty="0" smtClean="0">
                <a:latin typeface="Calibri Light" pitchFamily="34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l-GR" dirty="0" smtClean="0">
                <a:latin typeface="Calibri Light" pitchFamily="34" charset="0"/>
              </a:rPr>
              <a:t>	</a:t>
            </a:r>
            <a:r>
              <a:rPr lang="x-none" dirty="0" smtClean="0">
                <a:latin typeface="Calibri Light" pitchFamily="34" charset="0"/>
              </a:rPr>
              <a:t>web server hacked</a:t>
            </a:r>
            <a:endParaRPr lang="el-GR" dirty="0" smtClean="0">
              <a:latin typeface="Calibri Light" pitchFamily="34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el-GR" dirty="0" smtClean="0">
                <a:latin typeface="Calibri Light" pitchFamily="34" charset="0"/>
              </a:rPr>
              <a:t>	theft of office documents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l-GR" dirty="0" smtClean="0">
                <a:latin typeface="Calibri Light" pitchFamily="34" charset="0"/>
              </a:rPr>
              <a:t>	destruction of original documents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l-GR" dirty="0" smtClean="0">
                <a:latin typeface="Calibri Light" pitchFamily="34" charset="0"/>
              </a:rPr>
              <a:t>	payroll data leak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l-GR" dirty="0">
                <a:latin typeface="Calibri Light" pitchFamily="34" charset="0"/>
              </a:rPr>
              <a:t>	</a:t>
            </a:r>
            <a:r>
              <a:rPr lang="en-US" dirty="0" smtClean="0">
                <a:latin typeface="Calibri Light" pitchFamily="34" charset="0"/>
              </a:rPr>
              <a:t>corruption of files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	</a:t>
            </a:r>
            <a:r>
              <a:rPr lang="en-US" sz="2000" dirty="0" smtClean="0"/>
              <a:t>Report in 72 hours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4" name="Picture 6" descr="Αποτέλεσμα εικόνας για breach"/>
          <p:cNvPicPr>
            <a:picLocks noChangeAspect="1" noChangeArrowheads="1"/>
          </p:cNvPicPr>
          <p:nvPr/>
        </p:nvPicPr>
        <p:blipFill>
          <a:blip r:embed="rId2" cstate="print">
            <a:lum bright="42000"/>
          </a:blip>
          <a:srcRect/>
          <a:stretch>
            <a:fillRect/>
          </a:stretch>
        </p:blipFill>
        <p:spPr bwMode="auto">
          <a:xfrm>
            <a:off x="4788024" y="1628800"/>
            <a:ext cx="2928958" cy="2928958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>
                <a:latin typeface="Calibri Light" pitchFamily="34" charset="0"/>
              </a:rPr>
              <a:t>Breach of Personal Data</a:t>
            </a:r>
            <a:endParaRPr lang="el-GR" sz="4000" dirty="0">
              <a:latin typeface="Calibri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34076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Calibri Light" pitchFamily="34" charset="0"/>
              </a:rPr>
              <a:t>A breach of security leading to the accidental or unlawful destruction, loss, alteration, unauthorised disclosure of or access to personal data transmitted, stored or otherwise processed. </a:t>
            </a:r>
            <a:endParaRPr lang="el-GR" dirty="0">
              <a:latin typeface="Calibri Light" pitchFamily="34" charset="0"/>
            </a:endParaRPr>
          </a:p>
          <a:p>
            <a:endParaRPr lang="el-GR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23850" y="476250"/>
            <a:ext cx="8353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528" y="6381328"/>
            <a:ext cx="2061360" cy="1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Users\mkosmopoulos\Desktop\logovec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093296"/>
            <a:ext cx="2664296" cy="578998"/>
          </a:xfrm>
          <a:prstGeom prst="rect">
            <a:avLst/>
          </a:prstGeom>
          <a:noFill/>
        </p:spPr>
      </p:pic>
      <p:pic>
        <p:nvPicPr>
          <p:cNvPr id="18" name="Picture 4" descr="C:\Users\mkosmopoulos\Dropbox\Screenshots\Screenshot 2019-10-22 14.00.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37312"/>
            <a:ext cx="912027" cy="291092"/>
          </a:xfrm>
          <a:prstGeom prst="rect">
            <a:avLst/>
          </a:prstGeom>
          <a:noFill/>
        </p:spPr>
      </p:pic>
      <p:pic>
        <p:nvPicPr>
          <p:cNvPr id="19" name="Picture 2" descr="C:\Users\mkosmopoulos\Dropbox\Screenshots\B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302554"/>
            <a:ext cx="976084" cy="294797"/>
          </a:xfrm>
          <a:prstGeom prst="rect">
            <a:avLst/>
          </a:prstGeom>
          <a:noFill/>
        </p:spPr>
      </p:pic>
      <p:pic>
        <p:nvPicPr>
          <p:cNvPr id="20" name="Picture 3" descr="C:\Users\mkosmopoulos\Dropbox\Screenshots\Screenshot 2019-10-22 13.56.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6237312"/>
            <a:ext cx="1224135" cy="34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tampoureas\Documents\Photos GDPR\Your 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166570" cy="38100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528" y="6381328"/>
            <a:ext cx="2061360" cy="1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mkosmopoulos\Desktop\logovec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093296"/>
            <a:ext cx="2664296" cy="578998"/>
          </a:xfrm>
          <a:prstGeom prst="rect">
            <a:avLst/>
          </a:prstGeom>
          <a:noFill/>
        </p:spPr>
      </p:pic>
      <p:pic>
        <p:nvPicPr>
          <p:cNvPr id="13" name="Picture 4" descr="C:\Users\mkosmopoulos\Dropbox\Screenshots\Screenshot 2019-10-22 14.00.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37312"/>
            <a:ext cx="912027" cy="291092"/>
          </a:xfrm>
          <a:prstGeom prst="rect">
            <a:avLst/>
          </a:prstGeom>
          <a:noFill/>
        </p:spPr>
      </p:pic>
      <p:pic>
        <p:nvPicPr>
          <p:cNvPr id="14" name="Picture 2" descr="C:\Users\mkosmopoulos\Dropbox\Screenshots\B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302554"/>
            <a:ext cx="976084" cy="294797"/>
          </a:xfrm>
          <a:prstGeom prst="rect">
            <a:avLst/>
          </a:prstGeom>
          <a:noFill/>
        </p:spPr>
      </p:pic>
      <p:pic>
        <p:nvPicPr>
          <p:cNvPr id="15" name="Picture 3" descr="C:\Users\mkosmopoulos\Dropbox\Screenshots\Screenshot 2019-10-22 13.56.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6237312"/>
            <a:ext cx="1224135" cy="34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275856" y="980728"/>
            <a:ext cx="53911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64807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Calibri Light" pitchFamily="34" charset="0"/>
              </a:rPr>
              <a:t>The GDPR fines are not just a threat</a:t>
            </a:r>
            <a:endParaRPr lang="el-GR" sz="4000" dirty="0"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556792"/>
            <a:ext cx="8215266" cy="406243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latin typeface="Calibri Light" pitchFamily="34" charset="0"/>
              </a:rPr>
              <a:t>The Romanian DPA has </a:t>
            </a:r>
            <a:r>
              <a:rPr lang="en-US" sz="2800" dirty="0" smtClean="0">
                <a:latin typeface="Calibri Light" pitchFamily="34" charset="0"/>
              </a:rPr>
              <a:t>imposed fines of EUR </a:t>
            </a:r>
            <a:r>
              <a:rPr lang="en-US" sz="2800" dirty="0" smtClean="0">
                <a:latin typeface="Calibri Light" pitchFamily="34" charset="0"/>
              </a:rPr>
              <a:t>325,000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latin typeface="Calibri Light" pitchFamily="34" charset="0"/>
              </a:rPr>
              <a:t>Romanian bank fined with EUR 130,000 for breach of data related </a:t>
            </a:r>
            <a:r>
              <a:rPr lang="en-US" sz="2800" dirty="0" smtClean="0">
                <a:latin typeface="Calibri Light" pitchFamily="34" charset="0"/>
              </a:rPr>
              <a:t>to </a:t>
            </a:r>
            <a:r>
              <a:rPr lang="en-US" sz="2800" dirty="0" smtClean="0">
                <a:latin typeface="Calibri Light" pitchFamily="34" charset="0"/>
              </a:rPr>
              <a:t>337,042 individuals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latin typeface="Calibri Light" pitchFamily="34" charset="0"/>
              </a:rPr>
              <a:t>The Greek DPA imposed a fine of EUR 150,000 on one of the Big Four for asking consent from its employees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latin typeface="Calibri Light" pitchFamily="34" charset="0"/>
              </a:rPr>
              <a:t>The Spanish DPA imposed a fine of EUR 30,000 on low budget airliner for not allowing users of its website to configure the cookies</a:t>
            </a:r>
            <a:endParaRPr lang="el-GR" sz="2800" dirty="0" smtClean="0">
              <a:latin typeface="Calibri Light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23850" y="476250"/>
            <a:ext cx="8353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528" y="6381328"/>
            <a:ext cx="2061360" cy="1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 descr="C:\Users\mkosmopoulos\Desktop\logovec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093296"/>
            <a:ext cx="2664296" cy="578998"/>
          </a:xfrm>
          <a:prstGeom prst="rect">
            <a:avLst/>
          </a:prstGeom>
          <a:noFill/>
        </p:spPr>
      </p:pic>
      <p:pic>
        <p:nvPicPr>
          <p:cNvPr id="25" name="Picture 4" descr="C:\Users\mkosmopoulos\Dropbox\Screenshots\Screenshot 2019-10-22 14.00.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37312"/>
            <a:ext cx="912027" cy="291092"/>
          </a:xfrm>
          <a:prstGeom prst="rect">
            <a:avLst/>
          </a:prstGeom>
          <a:noFill/>
        </p:spPr>
      </p:pic>
      <p:pic>
        <p:nvPicPr>
          <p:cNvPr id="26" name="Picture 2" descr="C:\Users\mkosmopoulos\Dropbox\Screenshots\B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302554"/>
            <a:ext cx="976084" cy="294797"/>
          </a:xfrm>
          <a:prstGeom prst="rect">
            <a:avLst/>
          </a:prstGeom>
          <a:noFill/>
        </p:spPr>
      </p:pic>
      <p:pic>
        <p:nvPicPr>
          <p:cNvPr id="27" name="Picture 3" descr="C:\Users\mkosmopoulos\Dropbox\Screenshots\Screenshot 2019-10-22 13.56.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6237312"/>
            <a:ext cx="1224135" cy="34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352928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Calibri Light" pitchFamily="34" charset="0"/>
              </a:rPr>
              <a:t>Data Subjects: Natural persons only</a:t>
            </a:r>
            <a:endParaRPr lang="el-GR" sz="4000" dirty="0">
              <a:latin typeface="Calibri Light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95536" y="620688"/>
            <a:ext cx="8353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7544" y="1268760"/>
            <a:ext cx="5184576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en-US" sz="3300" dirty="0" smtClean="0">
                <a:latin typeface="Calibri Light" pitchFamily="34" charset="0"/>
                <a:sym typeface="Wingdings" pitchFamily="2" charset="2"/>
              </a:rPr>
              <a:t>Employees</a:t>
            </a: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itchFamily="34" charset="0"/>
                <a:ea typeface="+mn-ea"/>
                <a:cs typeface="+mn-cs"/>
                <a:sym typeface="Wingdings" pitchFamily="2" charset="2"/>
              </a:rPr>
              <a:t> Members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 Light" pitchFamily="34" charset="0"/>
                <a:ea typeface="+mn-ea"/>
                <a:cs typeface="+mn-cs"/>
                <a:sym typeface="Wingdings" pitchFamily="2" charset="2"/>
              </a:rPr>
              <a:t> of an Association</a:t>
            </a: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en-US" sz="3300" dirty="0" smtClean="0">
                <a:latin typeface="Calibri Light" pitchFamily="34" charset="0"/>
                <a:sym typeface="Wingdings" pitchFamily="2" charset="2"/>
              </a:rPr>
              <a:t> Clients </a:t>
            </a: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 Light" pitchFamily="34" charset="0"/>
                <a:ea typeface="+mn-ea"/>
                <a:cs typeface="+mn-cs"/>
                <a:sym typeface="Wingdings" pitchFamily="2" charset="2"/>
              </a:rPr>
              <a:t> Suppliers </a:t>
            </a: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en-US" sz="3300" dirty="0" smtClean="0">
                <a:latin typeface="Calibri Light" pitchFamily="34" charset="0"/>
                <a:sym typeface="Wingdings" pitchFamily="2" charset="2"/>
              </a:rPr>
              <a:t> Contractors </a:t>
            </a: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en-US" sz="3300" dirty="0" smtClean="0">
                <a:latin typeface="Calibri Light" pitchFamily="34" charset="0"/>
                <a:sym typeface="Wingdings" pitchFamily="2" charset="2"/>
              </a:rPr>
              <a:t>Other third parties </a:t>
            </a:r>
          </a:p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300" dirty="0" smtClean="0">
                <a:latin typeface="Calibri Light" pitchFamily="34" charset="0"/>
                <a:sym typeface="Wingdings" pitchFamily="2" charset="2"/>
              </a:rPr>
              <a:t>(e.g. dependant family members)</a:t>
            </a:r>
            <a:endParaRPr kumimoji="0" lang="el-GR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3074" name="AutoShape 2" descr="Αποτέλεσμα εικόνας για data subjec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6" name="AutoShape 4" descr="Αποτέλεσμα εικόνας για data subjec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" name="Picture 10" descr="Subjec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564904"/>
            <a:ext cx="3377952" cy="2813298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528" y="6381328"/>
            <a:ext cx="2061360" cy="1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 descr="C:\Users\mkosmopoulos\Desktop\logovec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093296"/>
            <a:ext cx="2664296" cy="578998"/>
          </a:xfrm>
          <a:prstGeom prst="rect">
            <a:avLst/>
          </a:prstGeom>
          <a:noFill/>
        </p:spPr>
      </p:pic>
      <p:pic>
        <p:nvPicPr>
          <p:cNvPr id="25" name="Picture 4" descr="C:\Users\mkosmopoulos\Dropbox\Screenshots\Screenshot 2019-10-22 14.00.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37312"/>
            <a:ext cx="912027" cy="291092"/>
          </a:xfrm>
          <a:prstGeom prst="rect">
            <a:avLst/>
          </a:prstGeom>
          <a:noFill/>
        </p:spPr>
      </p:pic>
      <p:pic>
        <p:nvPicPr>
          <p:cNvPr id="26" name="Picture 2" descr="C:\Users\mkosmopoulos\Dropbox\Screenshots\B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302554"/>
            <a:ext cx="976084" cy="294797"/>
          </a:xfrm>
          <a:prstGeom prst="rect">
            <a:avLst/>
          </a:prstGeom>
          <a:noFill/>
        </p:spPr>
      </p:pic>
      <p:pic>
        <p:nvPicPr>
          <p:cNvPr id="27" name="Picture 3" descr="C:\Users\mkosmopoulos\Dropbox\Screenshots\Screenshot 2019-10-22 13.56.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6237312"/>
            <a:ext cx="1224135" cy="34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Σχετική εικόνα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1814108" y="2066930"/>
            <a:ext cx="4901032" cy="32908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>
                <a:latin typeface="Calibri Light" pitchFamily="34" charset="0"/>
              </a:rPr>
              <a:t>Definition of Personal Data</a:t>
            </a:r>
            <a:endParaRPr lang="el-GR" sz="4000" dirty="0">
              <a:latin typeface="Calibri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5720" y="1484784"/>
            <a:ext cx="4040188" cy="639762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  <a:p>
            <a:r>
              <a:rPr lang="el-GR" sz="8000" dirty="0" smtClean="0">
                <a:latin typeface="Calibri Light" pitchFamily="34" charset="0"/>
              </a:rPr>
              <a:t>Personal Data</a:t>
            </a:r>
            <a:endParaRPr lang="el-GR" sz="8000" dirty="0">
              <a:latin typeface="Calibri Light" pitchFamily="34" charset="0"/>
            </a:endParaRPr>
          </a:p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85720" y="2071678"/>
            <a:ext cx="4040188" cy="3951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x-none" sz="1800" dirty="0" smtClean="0">
                <a:latin typeface="Calibri Light" pitchFamily="34" charset="0"/>
              </a:rPr>
              <a:t>Any information relating to an identified or identifiable </a:t>
            </a:r>
            <a:r>
              <a:rPr lang="x-none" sz="1800" u="sng" dirty="0" smtClean="0">
                <a:latin typeface="Calibri Light" pitchFamily="34" charset="0"/>
              </a:rPr>
              <a:t>natural person</a:t>
            </a:r>
            <a:endParaRPr lang="el-GR" sz="1800" u="sng" dirty="0">
              <a:latin typeface="Calibri Ligh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Calibri Light" pitchFamily="34" charset="0"/>
              </a:rPr>
              <a:t>n</a:t>
            </a:r>
            <a:r>
              <a:rPr lang="x-none" sz="1800" dirty="0" smtClean="0">
                <a:latin typeface="Calibri Light" pitchFamily="34" charset="0"/>
              </a:rPr>
              <a:t>ame, gender, age</a:t>
            </a:r>
            <a:endParaRPr lang="el-GR" sz="1800" dirty="0">
              <a:latin typeface="Calibri Ligh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1800" dirty="0" smtClean="0">
                <a:latin typeface="Calibri Light" pitchFamily="34" charset="0"/>
              </a:rPr>
              <a:t>address, phone number, </a:t>
            </a:r>
            <a:r>
              <a:rPr lang="en-US" sz="1800" dirty="0">
                <a:latin typeface="Calibri Light" pitchFamily="34" charset="0"/>
              </a:rPr>
              <a:t>email</a:t>
            </a:r>
            <a:endParaRPr lang="el-GR" sz="1800" dirty="0">
              <a:latin typeface="Calibri Ligh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x-none" sz="1800" dirty="0" smtClean="0">
                <a:latin typeface="Calibri Light" pitchFamily="34" charset="0"/>
              </a:rPr>
              <a:t>ID Number, Tax ID Number</a:t>
            </a:r>
            <a:endParaRPr lang="en-US" sz="1800" dirty="0">
              <a:latin typeface="Calibri Ligh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1800" dirty="0" smtClean="0">
                <a:latin typeface="Calibri Light" pitchFamily="34" charset="0"/>
              </a:rPr>
              <a:t>image, voice</a:t>
            </a:r>
            <a:endParaRPr lang="el-GR" sz="1800" dirty="0">
              <a:latin typeface="Calibri Ligh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Calibri Light" pitchFamily="34" charset="0"/>
              </a:rPr>
              <a:t>IP address</a:t>
            </a:r>
            <a:r>
              <a:rPr lang="el-GR" sz="1800" dirty="0">
                <a:latin typeface="Calibri Light" pitchFamily="34" charset="0"/>
              </a:rPr>
              <a:t>, </a:t>
            </a:r>
            <a:r>
              <a:rPr lang="el-GR" sz="1800" dirty="0" smtClean="0">
                <a:latin typeface="Calibri Light" pitchFamily="34" charset="0"/>
              </a:rPr>
              <a:t>geographic data</a:t>
            </a:r>
            <a:endParaRPr lang="el-GR" sz="1800" dirty="0">
              <a:latin typeface="Calibri Ligh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1800" dirty="0" smtClean="0">
                <a:latin typeface="Calibri Light" pitchFamily="34" charset="0"/>
              </a:rPr>
              <a:t>payroll, transactions</a:t>
            </a:r>
            <a:endParaRPr lang="el-GR" sz="1800" dirty="0">
              <a:latin typeface="Calibri Ligh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Calibri Light" pitchFamily="34" charset="0"/>
              </a:rPr>
              <a:t>f</a:t>
            </a:r>
            <a:r>
              <a:rPr lang="x-none" sz="1800" dirty="0" smtClean="0">
                <a:latin typeface="Calibri Light" pitchFamily="34" charset="0"/>
              </a:rPr>
              <a:t>inancial </a:t>
            </a:r>
            <a:r>
              <a:rPr lang="mr-IN" sz="1800" dirty="0" smtClean="0">
                <a:latin typeface="Calibri Light" pitchFamily="34" charset="0"/>
              </a:rPr>
              <a:t>–</a:t>
            </a:r>
            <a:r>
              <a:rPr lang="x-none" sz="1800" dirty="0" smtClean="0">
                <a:latin typeface="Calibri Light" pitchFamily="34" charset="0"/>
              </a:rPr>
              <a:t> social/family status</a:t>
            </a:r>
            <a:endParaRPr lang="el-GR" sz="1800" dirty="0" smtClean="0">
              <a:latin typeface="Calibri Light" pitchFamily="34" charset="0"/>
            </a:endParaRPr>
          </a:p>
          <a:p>
            <a:pPr marL="0" indent="0">
              <a:buFont typeface="Wingdings" pitchFamily="2" charset="2"/>
              <a:buChar char="§"/>
            </a:pP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8169" y="1340768"/>
            <a:ext cx="4545831" cy="999802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Calibri Light" pitchFamily="34" charset="0"/>
              </a:rPr>
              <a:t>Special Categories of (</a:t>
            </a:r>
            <a:r>
              <a:rPr lang="el-GR" sz="2600" dirty="0" smtClean="0">
                <a:latin typeface="Calibri Light" pitchFamily="34" charset="0"/>
              </a:rPr>
              <a:t>Sensitive</a:t>
            </a:r>
            <a:r>
              <a:rPr lang="en-US" sz="2600" dirty="0" smtClean="0">
                <a:latin typeface="Calibri Light" pitchFamily="34" charset="0"/>
              </a:rPr>
              <a:t>)</a:t>
            </a:r>
            <a:r>
              <a:rPr lang="el-GR" sz="2600" dirty="0" smtClean="0">
                <a:latin typeface="Calibri Light" pitchFamily="34" charset="0"/>
              </a:rPr>
              <a:t> Personal Data</a:t>
            </a:r>
            <a:endParaRPr lang="el-GR" sz="2600" dirty="0">
              <a:latin typeface="Calibri Light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406243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1800" dirty="0" smtClean="0">
                <a:latin typeface="Calibri Light" pitchFamily="34" charset="0"/>
              </a:rPr>
              <a:t>Personal data relating to: </a:t>
            </a:r>
            <a:endParaRPr lang="el-GR" sz="1800" dirty="0">
              <a:latin typeface="Calibri Light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dirty="0">
                <a:latin typeface="Calibri Light" pitchFamily="34" charset="0"/>
              </a:rPr>
              <a:t>r</a:t>
            </a:r>
            <a:r>
              <a:rPr lang="el-GR" sz="1800" dirty="0" smtClean="0">
                <a:latin typeface="Calibri Light" pitchFamily="34" charset="0"/>
              </a:rPr>
              <a:t>acial or ethnic origin</a:t>
            </a:r>
            <a:endParaRPr lang="el-GR" sz="1800" dirty="0">
              <a:latin typeface="Calibri Light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dirty="0">
                <a:latin typeface="Calibri Light" pitchFamily="34" charset="0"/>
              </a:rPr>
              <a:t>p</a:t>
            </a:r>
            <a:r>
              <a:rPr lang="el-GR" sz="1800" dirty="0" smtClean="0">
                <a:latin typeface="Calibri Light" pitchFamily="34" charset="0"/>
              </a:rPr>
              <a:t>olitical opinions, religious or philosophical beliefs or trade-union membership</a:t>
            </a:r>
            <a:endParaRPr lang="el-GR" sz="1800" dirty="0">
              <a:latin typeface="Calibri Light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dirty="0">
                <a:latin typeface="Calibri Light" pitchFamily="34" charset="0"/>
              </a:rPr>
              <a:t>g</a:t>
            </a:r>
            <a:r>
              <a:rPr lang="el-GR" sz="1800" dirty="0" smtClean="0">
                <a:latin typeface="Calibri Light" pitchFamily="34" charset="0"/>
              </a:rPr>
              <a:t>enetic and biometric data </a:t>
            </a:r>
            <a:endParaRPr lang="el-GR" sz="1800" dirty="0">
              <a:latin typeface="Calibri Light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dirty="0">
                <a:latin typeface="Calibri Light" pitchFamily="34" charset="0"/>
              </a:rPr>
              <a:t>h</a:t>
            </a:r>
            <a:r>
              <a:rPr lang="el-GR" sz="1800" dirty="0" smtClean="0">
                <a:latin typeface="Calibri Light" pitchFamily="34" charset="0"/>
              </a:rPr>
              <a:t>ealth</a:t>
            </a:r>
            <a:endParaRPr lang="el-GR" sz="1800" dirty="0">
              <a:latin typeface="Calibri Light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dirty="0">
                <a:latin typeface="Calibri Light" pitchFamily="34" charset="0"/>
              </a:rPr>
              <a:t>s</a:t>
            </a:r>
            <a:r>
              <a:rPr lang="el-GR" sz="1800" dirty="0" smtClean="0">
                <a:latin typeface="Calibri Light" pitchFamily="34" charset="0"/>
              </a:rPr>
              <a:t>exual life or sexual orientation</a:t>
            </a:r>
            <a:endParaRPr lang="el-GR" sz="1800" dirty="0">
              <a:latin typeface="Calibri Light" pitchFamily="34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23850" y="476250"/>
            <a:ext cx="8353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528" y="6381328"/>
            <a:ext cx="2061360" cy="1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C:\Users\mkosmopoulos\Desktop\logovec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093296"/>
            <a:ext cx="2664296" cy="578998"/>
          </a:xfrm>
          <a:prstGeom prst="rect">
            <a:avLst/>
          </a:prstGeom>
          <a:noFill/>
        </p:spPr>
      </p:pic>
      <p:pic>
        <p:nvPicPr>
          <p:cNvPr id="21" name="Picture 4" descr="C:\Users\mkosmopoulos\Dropbox\Screenshots\Screenshot 2019-10-22 14.00.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37312"/>
            <a:ext cx="912027" cy="291092"/>
          </a:xfrm>
          <a:prstGeom prst="rect">
            <a:avLst/>
          </a:prstGeom>
          <a:noFill/>
        </p:spPr>
      </p:pic>
      <p:pic>
        <p:nvPicPr>
          <p:cNvPr id="22" name="Picture 2" descr="C:\Users\mkosmopoulos\Dropbox\Screenshots\B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302554"/>
            <a:ext cx="976084" cy="294797"/>
          </a:xfrm>
          <a:prstGeom prst="rect">
            <a:avLst/>
          </a:prstGeom>
          <a:noFill/>
        </p:spPr>
      </p:pic>
      <p:pic>
        <p:nvPicPr>
          <p:cNvPr id="23" name="Picture 3" descr="C:\Users\mkosmopoulos\Dropbox\Screenshots\Screenshot 2019-10-22 13.56.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6237312"/>
            <a:ext cx="1224135" cy="34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Αποτέλεσμα εικόνας για processing"/>
          <p:cNvPicPr>
            <a:picLocks noChangeAspect="1" noChangeArrowheads="1"/>
          </p:cNvPicPr>
          <p:nvPr/>
        </p:nvPicPr>
        <p:blipFill>
          <a:blip r:embed="rId2" cstate="print">
            <a:lum bright="17000"/>
          </a:blip>
          <a:srcRect/>
          <a:stretch>
            <a:fillRect/>
          </a:stretch>
        </p:blipFill>
        <p:spPr bwMode="auto">
          <a:xfrm>
            <a:off x="571472" y="370467"/>
            <a:ext cx="6858048" cy="5920781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Calibri Light" pitchFamily="34" charset="0"/>
              </a:rPr>
              <a:t>Identifying </a:t>
            </a:r>
            <a:r>
              <a:rPr lang="el-GR" sz="4000" dirty="0" err="1" smtClean="0">
                <a:latin typeface="Calibri Light" pitchFamily="34" charset="0"/>
              </a:rPr>
              <a:t>Proce</a:t>
            </a:r>
            <a:r>
              <a:rPr lang="en-US" sz="4000" dirty="0" err="1" smtClean="0">
                <a:latin typeface="Calibri Light" pitchFamily="34" charset="0"/>
              </a:rPr>
              <a:t>sses</a:t>
            </a:r>
            <a:endParaRPr lang="el-GR" sz="4000" dirty="0">
              <a:latin typeface="Calibri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21442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Calibri Light" pitchFamily="34" charset="0"/>
              </a:rPr>
              <a:t>In which </a:t>
            </a:r>
            <a:r>
              <a:rPr lang="en-US" sz="2000" dirty="0" smtClean="0">
                <a:latin typeface="Calibri Light" pitchFamily="34" charset="0"/>
              </a:rPr>
              <a:t>units and processes in you organization personal data is processed</a:t>
            </a:r>
            <a:endParaRPr lang="el-GR" sz="2000" dirty="0">
              <a:latin typeface="Calibri Light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23850" y="476250"/>
            <a:ext cx="8640763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2204864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alibri Light" pitchFamily="34" charset="0"/>
              </a:rPr>
              <a:t>Human Resources (HR) Department</a:t>
            </a:r>
          </a:p>
          <a:p>
            <a:pPr algn="just"/>
            <a:endParaRPr lang="en-US" b="1" dirty="0" smtClean="0">
              <a:latin typeface="Calibri Light" pitchFamily="34" charset="0"/>
            </a:endParaRPr>
          </a:p>
          <a:p>
            <a:pPr algn="just"/>
            <a:r>
              <a:rPr lang="en-US" i="1" dirty="0" smtClean="0">
                <a:latin typeface="Calibri Light" pitchFamily="34" charset="0"/>
              </a:rPr>
              <a:t>hiring, payroll, paying taxes, leaves, training, dismissal etc.</a:t>
            </a:r>
          </a:p>
          <a:p>
            <a:pPr algn="just"/>
            <a:endParaRPr lang="en-US" i="1" dirty="0" smtClean="0">
              <a:latin typeface="Calibri Light" pitchFamily="34" charset="0"/>
            </a:endParaRPr>
          </a:p>
          <a:p>
            <a:pPr algn="just"/>
            <a:r>
              <a:rPr lang="en-US" b="1" dirty="0" smtClean="0">
                <a:latin typeface="Calibri Light" pitchFamily="34" charset="0"/>
              </a:rPr>
              <a:t>Finance Department</a:t>
            </a:r>
          </a:p>
          <a:p>
            <a:pPr algn="just"/>
            <a:endParaRPr lang="en-US" dirty="0" smtClean="0">
              <a:latin typeface="Calibri Light" pitchFamily="34" charset="0"/>
            </a:endParaRPr>
          </a:p>
          <a:p>
            <a:pPr algn="just"/>
            <a:r>
              <a:rPr lang="en-US" i="1" dirty="0" smtClean="0">
                <a:latin typeface="Calibri Light" pitchFamily="34" charset="0"/>
              </a:rPr>
              <a:t>Accounting, credit control, expense sheets etc</a:t>
            </a:r>
            <a:r>
              <a:rPr lang="en-US" i="1" dirty="0" smtClean="0">
                <a:latin typeface="Calibri Light" pitchFamily="34" charset="0"/>
              </a:rPr>
              <a:t>. </a:t>
            </a:r>
          </a:p>
          <a:p>
            <a:pPr algn="just"/>
            <a:endParaRPr lang="en-US" i="1" dirty="0" smtClean="0">
              <a:latin typeface="Calibri Light" pitchFamily="34" charset="0"/>
            </a:endParaRPr>
          </a:p>
          <a:p>
            <a:pPr algn="just"/>
            <a:endParaRPr lang="en-US" i="1" dirty="0" smtClean="0">
              <a:latin typeface="Calibri Light" pitchFamily="34" charset="0"/>
            </a:endParaRPr>
          </a:p>
          <a:p>
            <a:pPr algn="just"/>
            <a:endParaRPr lang="en-US" i="1" dirty="0" smtClean="0">
              <a:latin typeface="Calibri Light" pitchFamily="34" charset="0"/>
            </a:endParaRPr>
          </a:p>
          <a:p>
            <a:pPr algn="just"/>
            <a:endParaRPr lang="el-GR" dirty="0" smtClean="0">
              <a:latin typeface="Calibri Light" pitchFamily="34" charset="0"/>
            </a:endParaRPr>
          </a:p>
          <a:p>
            <a:endParaRPr lang="el-GR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528" y="6381328"/>
            <a:ext cx="2061360" cy="1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 descr="C:\Users\mkosmopoulos\Desktop\logovec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093296"/>
            <a:ext cx="2664296" cy="578998"/>
          </a:xfrm>
          <a:prstGeom prst="rect">
            <a:avLst/>
          </a:prstGeom>
          <a:noFill/>
        </p:spPr>
      </p:pic>
      <p:pic>
        <p:nvPicPr>
          <p:cNvPr id="20" name="Picture 4" descr="C:\Users\mkosmopoulos\Dropbox\Screenshots\Screenshot 2019-10-22 14.00.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37312"/>
            <a:ext cx="912027" cy="291092"/>
          </a:xfrm>
          <a:prstGeom prst="rect">
            <a:avLst/>
          </a:prstGeom>
          <a:noFill/>
        </p:spPr>
      </p:pic>
      <p:pic>
        <p:nvPicPr>
          <p:cNvPr id="21" name="Picture 2" descr="C:\Users\mkosmopoulos\Dropbox\Screenshots\B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302554"/>
            <a:ext cx="976084" cy="294797"/>
          </a:xfrm>
          <a:prstGeom prst="rect">
            <a:avLst/>
          </a:prstGeom>
          <a:noFill/>
        </p:spPr>
      </p:pic>
      <p:pic>
        <p:nvPicPr>
          <p:cNvPr id="22" name="Picture 3" descr="C:\Users\mkosmopoulos\Dropbox\Screenshots\Screenshot 2019-10-22 13.56.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6237312"/>
            <a:ext cx="1224135" cy="34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>
                <a:latin typeface="Calibri Light" pitchFamily="34" charset="0"/>
              </a:rPr>
              <a:t>Data Controller and Data Processor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46060" y="1285860"/>
            <a:ext cx="4040188" cy="63976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spcBef>
                <a:spcPct val="0"/>
              </a:spcBef>
            </a:pPr>
            <a:r>
              <a:rPr lang="el-GR" sz="2100" dirty="0" smtClean="0">
                <a:latin typeface="Calibri Light" pitchFamily="34" charset="0"/>
                <a:ea typeface="+mj-ea"/>
                <a:cs typeface="+mj-cs"/>
              </a:rPr>
              <a:t>Data Controller</a:t>
            </a:r>
            <a:endParaRPr lang="el-GR" sz="2100" dirty="0">
              <a:latin typeface="Calibri Light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4282" y="2143116"/>
            <a:ext cx="4040188" cy="27860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800" dirty="0" smtClean="0">
                <a:latin typeface="Calibri Light" pitchFamily="34" charset="0"/>
              </a:rPr>
              <a:t>The natural or legal person, public authority, agency or other body, which, alone or jointly with others, </a:t>
            </a:r>
            <a:r>
              <a:rPr lang="el-GR" sz="1800" u="sng" dirty="0" smtClean="0">
                <a:latin typeface="Calibri Light" pitchFamily="34" charset="0"/>
              </a:rPr>
              <a:t>determines the purposes and means of the processing of personal data</a:t>
            </a:r>
            <a:r>
              <a:rPr lang="el-GR" sz="1800" dirty="0" smtClean="0">
                <a:latin typeface="Calibri Light" pitchFamily="34" charset="0"/>
              </a:rPr>
              <a:t>.  </a:t>
            </a:r>
            <a:endParaRPr lang="el-GR" sz="1800" u="sng" dirty="0" smtClean="0">
              <a:latin typeface="Calibri Light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0562" y="1285860"/>
            <a:ext cx="4041775" cy="6397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l-GR" sz="1900" dirty="0" smtClean="0">
                <a:latin typeface="Calibri Light" pitchFamily="34" charset="0"/>
                <a:ea typeface="+mj-ea"/>
                <a:cs typeface="+mj-cs"/>
              </a:rPr>
              <a:t>Data Processor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0753" y="2143116"/>
            <a:ext cx="4041775" cy="29289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dirty="0" smtClean="0">
                <a:latin typeface="Calibri Light" pitchFamily="34" charset="0"/>
              </a:rPr>
              <a:t>The natural or legal person, public authority, agency or other body </a:t>
            </a:r>
            <a:r>
              <a:rPr lang="el-GR" sz="1800" u="sng" dirty="0" smtClean="0">
                <a:latin typeface="Calibri Light" pitchFamily="34" charset="0"/>
              </a:rPr>
              <a:t>which processes personal data on behalf of the controller.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23850" y="476250"/>
            <a:ext cx="8353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453336"/>
            <a:ext cx="2061356" cy="1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C:\Users\mkosmopoulos\Desktop\logovec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309320"/>
            <a:ext cx="1656746" cy="360040"/>
          </a:xfrm>
          <a:prstGeom prst="rect">
            <a:avLst/>
          </a:prstGeom>
          <a:noFill/>
        </p:spPr>
      </p:pic>
      <p:pic>
        <p:nvPicPr>
          <p:cNvPr id="14" name="Picture 4" descr="C:\Users\mkosmopoulos\Dropbox\Screenshots\Screenshot 2019-10-22 14.00.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381328"/>
            <a:ext cx="902441" cy="288032"/>
          </a:xfrm>
          <a:prstGeom prst="rect">
            <a:avLst/>
          </a:prstGeom>
          <a:noFill/>
        </p:spPr>
      </p:pic>
      <p:pic>
        <p:nvPicPr>
          <p:cNvPr id="15" name="Picture 2" descr="C:\Users\mkosmopoulos\Dropbox\Screenshots\B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6381328"/>
            <a:ext cx="953686" cy="288032"/>
          </a:xfrm>
          <a:prstGeom prst="rect">
            <a:avLst/>
          </a:prstGeom>
          <a:noFill/>
        </p:spPr>
      </p:pic>
      <p:pic>
        <p:nvPicPr>
          <p:cNvPr id="16" name="Picture 3" descr="C:\Users\mkosmopoulos\Dropbox\Screenshots\Screenshot 2019-10-22 13.56.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381328"/>
            <a:ext cx="1224136" cy="34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95536" y="2348880"/>
          <a:ext cx="8229600" cy="305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Calibri Light" pitchFamily="34" charset="0"/>
              </a:rPr>
              <a:t>Sources of Personal Data </a:t>
            </a:r>
            <a:endParaRPr lang="el-GR" sz="4000" dirty="0">
              <a:latin typeface="Calibri Light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95536" y="620688"/>
            <a:ext cx="8353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55679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personal data may originate from: </a:t>
            </a:r>
            <a:endParaRPr lang="el-GR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2528" y="6381328"/>
            <a:ext cx="2061360" cy="1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C:\Users\mkosmopoulos\Desktop\logovect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6093296"/>
            <a:ext cx="2664296" cy="578998"/>
          </a:xfrm>
          <a:prstGeom prst="rect">
            <a:avLst/>
          </a:prstGeom>
          <a:noFill/>
        </p:spPr>
      </p:pic>
      <p:pic>
        <p:nvPicPr>
          <p:cNvPr id="17" name="Picture 4" descr="C:\Users\mkosmopoulos\Dropbox\Screenshots\Screenshot 2019-10-22 14.00.5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6237312"/>
            <a:ext cx="912027" cy="291092"/>
          </a:xfrm>
          <a:prstGeom prst="rect">
            <a:avLst/>
          </a:prstGeom>
          <a:noFill/>
        </p:spPr>
      </p:pic>
      <p:pic>
        <p:nvPicPr>
          <p:cNvPr id="18" name="Picture 2" descr="C:\Users\mkosmopoulos\Dropbox\Screenshots\B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6302554"/>
            <a:ext cx="976084" cy="294797"/>
          </a:xfrm>
          <a:prstGeom prst="rect">
            <a:avLst/>
          </a:prstGeom>
          <a:noFill/>
        </p:spPr>
      </p:pic>
      <p:pic>
        <p:nvPicPr>
          <p:cNvPr id="19" name="Picture 3" descr="C:\Users\mkosmopoulos\Dropbox\Screenshots\Screenshot 2019-10-22 13.56.4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6237312"/>
            <a:ext cx="1224135" cy="34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Αποτέλεσμα εικόνας για opt in"/>
          <p:cNvPicPr>
            <a:picLocks noChangeAspect="1" noChangeArrowheads="1"/>
          </p:cNvPicPr>
          <p:nvPr/>
        </p:nvPicPr>
        <p:blipFill>
          <a:blip r:embed="rId2" cstate="print">
            <a:lum bright="32000" contrast="-48000"/>
          </a:blip>
          <a:srcRect/>
          <a:stretch>
            <a:fillRect/>
          </a:stretch>
        </p:blipFill>
        <p:spPr bwMode="auto">
          <a:xfrm>
            <a:off x="714348" y="857232"/>
            <a:ext cx="7715304" cy="514353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8215266" cy="4536504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el-GR" sz="1800" dirty="0" smtClean="0">
                <a:latin typeface="Calibri Light" pitchFamily="34" charset="0"/>
              </a:rPr>
              <a:t>If the data subject has </a:t>
            </a:r>
            <a:r>
              <a:rPr lang="el-GR" sz="1800" u="sng" dirty="0" smtClean="0">
                <a:latin typeface="Calibri Light" pitchFamily="34" charset="0"/>
              </a:rPr>
              <a:t>consented</a:t>
            </a:r>
            <a:r>
              <a:rPr lang="el-GR" sz="1800" dirty="0" smtClean="0">
                <a:latin typeface="Calibri Light" pitchFamily="34" charset="0"/>
              </a:rPr>
              <a:t> to the processing: GDPR requires the consent in the form of an </a:t>
            </a:r>
            <a:r>
              <a:rPr lang="en-US" sz="1800" b="1" dirty="0" smtClean="0">
                <a:latin typeface="Calibri Light" pitchFamily="34" charset="0"/>
              </a:rPr>
              <a:t>OPT</a:t>
            </a:r>
            <a:r>
              <a:rPr lang="en-US" sz="1800" b="1" dirty="0">
                <a:latin typeface="Calibri Light" pitchFamily="34" charset="0"/>
              </a:rPr>
              <a:t>-IN</a:t>
            </a:r>
            <a:r>
              <a:rPr lang="en-US" sz="1800" dirty="0">
                <a:latin typeface="Calibri Light" pitchFamily="34" charset="0"/>
              </a:rPr>
              <a:t> </a:t>
            </a:r>
            <a:r>
              <a:rPr lang="el-GR" sz="1800" dirty="0" smtClean="0">
                <a:latin typeface="Calibri Light" pitchFamily="34" charset="0"/>
              </a:rPr>
              <a:t>and not an </a:t>
            </a:r>
            <a:r>
              <a:rPr lang="en-US" sz="1800" dirty="0" smtClean="0">
                <a:latin typeface="Calibri Light" pitchFamily="34" charset="0"/>
              </a:rPr>
              <a:t>OPT-OUT</a:t>
            </a:r>
            <a:r>
              <a:rPr lang="el-GR" sz="1800" dirty="0" smtClean="0">
                <a:latin typeface="Calibri Light" pitchFamily="34" charset="0"/>
              </a:rPr>
              <a:t>.</a:t>
            </a:r>
          </a:p>
          <a:p>
            <a:pPr marL="0" lvl="1" indent="0" algn="just">
              <a:buNone/>
            </a:pPr>
            <a:r>
              <a:rPr lang="el-GR" sz="1800" dirty="0" smtClean="0">
                <a:latin typeface="Calibri Light" pitchFamily="34" charset="0"/>
              </a:rPr>
              <a:t>Other cases of </a:t>
            </a:r>
            <a:r>
              <a:rPr lang="el-GR" sz="1800" b="1" dirty="0" smtClean="0">
                <a:latin typeface="Calibri Light" pitchFamily="34" charset="0"/>
              </a:rPr>
              <a:t>permitted</a:t>
            </a:r>
            <a:r>
              <a:rPr lang="el-GR" sz="1800" dirty="0" smtClean="0">
                <a:latin typeface="Calibri Light" pitchFamily="34" charset="0"/>
              </a:rPr>
              <a:t> processing:</a:t>
            </a:r>
            <a:endParaRPr lang="el-GR" sz="1800" dirty="0">
              <a:latin typeface="Calibri Light" pitchFamily="34" charset="0"/>
            </a:endParaRPr>
          </a:p>
          <a:p>
            <a:pPr marL="285750" lvl="1" algn="just">
              <a:buFontTx/>
              <a:buChar char="-"/>
            </a:pPr>
            <a:r>
              <a:rPr lang="el-GR" sz="1800" dirty="0" smtClean="0">
                <a:latin typeface="Calibri Light" pitchFamily="34" charset="0"/>
              </a:rPr>
              <a:t>If it is necessary for the entry into or performance of a contract with the data subject</a:t>
            </a:r>
          </a:p>
          <a:p>
            <a:pPr marL="285750" lvl="1" algn="just">
              <a:buFontTx/>
              <a:buChar char="-"/>
            </a:pPr>
            <a:r>
              <a:rPr lang="el-GR" sz="1800" dirty="0" smtClean="0">
                <a:latin typeface="Calibri Light" pitchFamily="34" charset="0"/>
              </a:rPr>
              <a:t>If it is necessary for the compliance of the data controller with a legal obligation</a:t>
            </a:r>
          </a:p>
          <a:p>
            <a:pPr marL="285750" lvl="1" algn="just">
              <a:buFontTx/>
              <a:buChar char="-"/>
            </a:pPr>
            <a:r>
              <a:rPr lang="el-GR" sz="1800" dirty="0" smtClean="0">
                <a:latin typeface="Calibri Light" pitchFamily="34" charset="0"/>
              </a:rPr>
              <a:t>If it is necessary in order to protect the vital interests of the data subject or of another natural person</a:t>
            </a:r>
          </a:p>
          <a:p>
            <a:pPr marL="285750" lvl="1" algn="just">
              <a:buFontTx/>
              <a:buChar char="-"/>
            </a:pPr>
            <a:r>
              <a:rPr lang="el-GR" sz="1800" dirty="0" smtClean="0">
                <a:latin typeface="Calibri Light" pitchFamily="34" charset="0"/>
              </a:rPr>
              <a:t>If it is necessary for the purposes of legitimate interests pursued by the controller or by a third party</a:t>
            </a:r>
          </a:p>
          <a:p>
            <a:pPr marL="285750" lvl="1" algn="just">
              <a:buFontTx/>
              <a:buChar char="-"/>
            </a:pPr>
            <a:r>
              <a:rPr lang="el-GR" sz="1800" dirty="0" smtClean="0">
                <a:latin typeface="Calibri Light" pitchFamily="34" charset="0"/>
              </a:rPr>
              <a:t>If it is necessary for the performance of a task carried out in the public interest or in the exercise of official authority vested in the controller</a:t>
            </a:r>
          </a:p>
          <a:p>
            <a:pPr marL="285750" lvl="1" algn="just">
              <a:buFontTx/>
              <a:buChar char="-"/>
            </a:pPr>
            <a:endParaRPr lang="el-GR" sz="1800" dirty="0" smtClean="0">
              <a:latin typeface="Calibri Light" pitchFamily="34" charset="0"/>
            </a:endParaRPr>
          </a:p>
          <a:p>
            <a:pPr marL="0" lvl="1" indent="0" algn="just">
              <a:buNone/>
            </a:pPr>
            <a:r>
              <a:rPr lang="el-GR" sz="1800" i="1" dirty="0" smtClean="0">
                <a:latin typeface="Calibri Light" pitchFamily="34" charset="0"/>
              </a:rPr>
              <a:t>Exceptions are stricter </a:t>
            </a:r>
            <a:r>
              <a:rPr lang="el-GR" sz="1800" i="1" dirty="0" err="1" smtClean="0">
                <a:latin typeface="Calibri Light" pitchFamily="34" charset="0"/>
              </a:rPr>
              <a:t>when</a:t>
            </a:r>
            <a:r>
              <a:rPr lang="el-GR" sz="1800" i="1" dirty="0" smtClean="0">
                <a:latin typeface="Calibri Light" pitchFamily="34" charset="0"/>
              </a:rPr>
              <a:t> </a:t>
            </a:r>
            <a:r>
              <a:rPr lang="en-US" sz="1800" i="1" dirty="0" smtClean="0">
                <a:latin typeface="Calibri Light" pitchFamily="34" charset="0"/>
              </a:rPr>
              <a:t>special categories (</a:t>
            </a:r>
            <a:r>
              <a:rPr lang="el-GR" sz="1800" i="1" dirty="0" err="1" smtClean="0">
                <a:latin typeface="Calibri Light" pitchFamily="34" charset="0"/>
              </a:rPr>
              <a:t>sensitive</a:t>
            </a:r>
            <a:r>
              <a:rPr lang="en-US" sz="1800" i="1" dirty="0" smtClean="0">
                <a:latin typeface="Calibri Light" pitchFamily="34" charset="0"/>
              </a:rPr>
              <a:t>)</a:t>
            </a:r>
            <a:r>
              <a:rPr lang="el-GR" sz="1800" i="1" dirty="0" smtClean="0">
                <a:latin typeface="Calibri Light" pitchFamily="34" charset="0"/>
              </a:rPr>
              <a:t> </a:t>
            </a:r>
            <a:r>
              <a:rPr lang="en-US" sz="1800" i="1" dirty="0" smtClean="0">
                <a:latin typeface="Calibri Light" pitchFamily="34" charset="0"/>
              </a:rPr>
              <a:t>of </a:t>
            </a:r>
            <a:r>
              <a:rPr lang="el-GR" sz="1800" i="1" dirty="0" smtClean="0">
                <a:latin typeface="Calibri Light" pitchFamily="34" charset="0"/>
              </a:rPr>
              <a:t>personal data are involved.</a:t>
            </a:r>
            <a:endParaRPr lang="el-GR" sz="1800" dirty="0">
              <a:latin typeface="Calibri Light" pitchFamily="34" charset="0"/>
            </a:endParaRPr>
          </a:p>
          <a:p>
            <a:pPr marL="0" lvl="1" indent="0" algn="just">
              <a:buNone/>
            </a:pPr>
            <a:endParaRPr lang="el-GR" sz="1600" dirty="0"/>
          </a:p>
          <a:p>
            <a:pPr marL="0" lvl="1" indent="0" algn="just">
              <a:buNone/>
            </a:pPr>
            <a:r>
              <a:rPr lang="el-GR" sz="1600" dirty="0"/>
              <a:t/>
            </a:r>
            <a:br>
              <a:rPr lang="el-GR" sz="1600" dirty="0"/>
            </a:br>
            <a:r>
              <a:rPr lang="el-GR" sz="1600" dirty="0"/>
              <a:t/>
            </a:r>
            <a:br>
              <a:rPr lang="el-GR" sz="1600" dirty="0"/>
            </a:br>
            <a:endParaRPr lang="el-GR" sz="16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>
                <a:latin typeface="Calibri Light" pitchFamily="34" charset="0"/>
              </a:rPr>
              <a:t>When is processing permitted</a:t>
            </a:r>
            <a:endParaRPr lang="el-GR" sz="4000" dirty="0">
              <a:latin typeface="Calibri Light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23850" y="476250"/>
            <a:ext cx="8353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528" y="6381328"/>
            <a:ext cx="2061360" cy="1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C:\Users\mkosmopoulos\Desktop\logovec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093296"/>
            <a:ext cx="2664296" cy="578998"/>
          </a:xfrm>
          <a:prstGeom prst="rect">
            <a:avLst/>
          </a:prstGeom>
          <a:noFill/>
        </p:spPr>
      </p:pic>
      <p:pic>
        <p:nvPicPr>
          <p:cNvPr id="17" name="Picture 4" descr="C:\Users\mkosmopoulos\Dropbox\Screenshots\Screenshot 2019-10-22 14.00.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37312"/>
            <a:ext cx="912027" cy="291092"/>
          </a:xfrm>
          <a:prstGeom prst="rect">
            <a:avLst/>
          </a:prstGeom>
          <a:noFill/>
        </p:spPr>
      </p:pic>
      <p:pic>
        <p:nvPicPr>
          <p:cNvPr id="18" name="Picture 2" descr="C:\Users\mkosmopoulos\Dropbox\Screenshots\B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302554"/>
            <a:ext cx="976084" cy="294797"/>
          </a:xfrm>
          <a:prstGeom prst="rect">
            <a:avLst/>
          </a:prstGeom>
          <a:noFill/>
        </p:spPr>
      </p:pic>
      <p:pic>
        <p:nvPicPr>
          <p:cNvPr id="19" name="Picture 3" descr="C:\Users\mkosmopoulos\Dropbox\Screenshots\Screenshot 2019-10-22 13.56.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6237312"/>
            <a:ext cx="1224135" cy="34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Calibri Light" pitchFamily="34" charset="0"/>
              </a:rPr>
              <a:t>Data Retention</a:t>
            </a:r>
            <a:endParaRPr lang="el-GR" sz="4000" dirty="0">
              <a:latin typeface="Calibri Light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23850" y="476250"/>
            <a:ext cx="8353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8352928" cy="3951288"/>
          </a:xfrm>
        </p:spPr>
        <p:txBody>
          <a:bodyPr>
            <a:normAutofit/>
          </a:bodyPr>
          <a:lstStyle/>
          <a:p>
            <a:pPr marL="893763" indent="0" algn="just">
              <a:buNone/>
            </a:pPr>
            <a:r>
              <a:rPr lang="en-US" sz="1900" dirty="0" smtClean="0"/>
              <a:t>Data Controller shall define a certain period of storage for  the personal data of each purpose of processing </a:t>
            </a:r>
          </a:p>
          <a:p>
            <a:pPr marL="893763" indent="0" algn="just">
              <a:buNone/>
            </a:pPr>
            <a:r>
              <a:rPr lang="en-US" sz="1900" dirty="0" smtClean="0"/>
              <a:t>(e.g. recruitment, payroll, social insurance) </a:t>
            </a:r>
          </a:p>
          <a:p>
            <a:pPr marL="893763" indent="0" algn="just">
              <a:buNone/>
            </a:pPr>
            <a:r>
              <a:rPr lang="en-US" sz="1900" dirty="0" smtClean="0"/>
              <a:t>	The retention period is necessary according to the storage limitation principle.</a:t>
            </a:r>
          </a:p>
          <a:p>
            <a:pPr marL="893763" indent="0" algn="just">
              <a:buNone/>
            </a:pPr>
            <a:r>
              <a:rPr lang="en-US" sz="1900" dirty="0" smtClean="0"/>
              <a:t>	 The criteria vary, depending on the purpose of processing 	 (specific legal provisions, limitation periods, reasonable period that data will be useful for the controller).</a:t>
            </a:r>
          </a:p>
          <a:p>
            <a:pPr marL="893763" indent="0" algn="just">
              <a:buNone/>
            </a:pPr>
            <a:r>
              <a:rPr lang="en-US" sz="1900" dirty="0" smtClean="0"/>
              <a:t>However, the retention period may be suspended in terms of the legitimate interests pursued by the controller or third parties 	 (internal audit, tax audit, litigation).</a:t>
            </a:r>
          </a:p>
          <a:p>
            <a:pPr marL="893763" indent="0" algn="just">
              <a:buNone/>
            </a:pPr>
            <a:r>
              <a:rPr lang="en-US" dirty="0" smtClean="0"/>
              <a:t>		</a:t>
            </a:r>
            <a:endParaRPr lang="el-GR" dirty="0"/>
          </a:p>
        </p:txBody>
      </p:sp>
      <p:sp>
        <p:nvSpPr>
          <p:cNvPr id="11" name="Right Arrow 10"/>
          <p:cNvSpPr/>
          <p:nvPr/>
        </p:nvSpPr>
        <p:spPr>
          <a:xfrm>
            <a:off x="683568" y="1340768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>
            <a:off x="683568" y="2204864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683568" y="2924944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Arrow 13"/>
          <p:cNvSpPr/>
          <p:nvPr/>
        </p:nvSpPr>
        <p:spPr>
          <a:xfrm>
            <a:off x="683568" y="3717032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2528" y="6381328"/>
            <a:ext cx="2061360" cy="1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 descr="C:\Users\mkosmopoulos\Desktop\logov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093296"/>
            <a:ext cx="2664296" cy="578998"/>
          </a:xfrm>
          <a:prstGeom prst="rect">
            <a:avLst/>
          </a:prstGeom>
          <a:noFill/>
        </p:spPr>
      </p:pic>
      <p:pic>
        <p:nvPicPr>
          <p:cNvPr id="23" name="Picture 4" descr="C:\Users\mkosmopoulos\Dropbox\Screenshots\Screenshot 2019-10-22 14.00.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37312"/>
            <a:ext cx="912027" cy="291092"/>
          </a:xfrm>
          <a:prstGeom prst="rect">
            <a:avLst/>
          </a:prstGeom>
          <a:noFill/>
        </p:spPr>
      </p:pic>
      <p:pic>
        <p:nvPicPr>
          <p:cNvPr id="24" name="Picture 2" descr="C:\Users\mkosmopoulos\Dropbox\Screenshots\B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302554"/>
            <a:ext cx="976084" cy="294797"/>
          </a:xfrm>
          <a:prstGeom prst="rect">
            <a:avLst/>
          </a:prstGeom>
          <a:noFill/>
        </p:spPr>
      </p:pic>
      <p:pic>
        <p:nvPicPr>
          <p:cNvPr id="25" name="Picture 3" descr="C:\Users\mkosmopoulos\Dropbox\Screenshots\Screenshot 2019-10-22 13.56.4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6237312"/>
            <a:ext cx="1224135" cy="34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7438</TotalTime>
  <Words>609</Words>
  <Application>Microsoft Office PowerPoint</Application>
  <PresentationFormat>On-screen Show (4:3)</PresentationFormat>
  <Paragraphs>99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The GDPR fines are not just a threat</vt:lpstr>
      <vt:lpstr>Data Subjects: Natural persons only</vt:lpstr>
      <vt:lpstr>Definition of Personal Data</vt:lpstr>
      <vt:lpstr>Identifying Processes</vt:lpstr>
      <vt:lpstr>Data Controller and Data Processor</vt:lpstr>
      <vt:lpstr>Sources of Personal Data </vt:lpstr>
      <vt:lpstr>When is processing permitted</vt:lpstr>
      <vt:lpstr>Data Retention</vt:lpstr>
      <vt:lpstr>Data Subjects Rights</vt:lpstr>
      <vt:lpstr>Breach of Personal Data</vt:lpstr>
      <vt:lpstr>Slide 12</vt:lpstr>
    </vt:vector>
  </TitlesOfParts>
  <Company>Drakopoulos Law Firm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Προσωπικά δεδομένα και εταιρική πραγματικότητα</dc:title>
  <dc:creator>DRAKOPOULOS</dc:creator>
  <cp:lastModifiedBy>mkosmopoulos</cp:lastModifiedBy>
  <cp:revision>324</cp:revision>
  <cp:lastPrinted>2017-07-03T12:20:31Z</cp:lastPrinted>
  <dcterms:created xsi:type="dcterms:W3CDTF">2017-04-26T10:06:02Z</dcterms:created>
  <dcterms:modified xsi:type="dcterms:W3CDTF">2019-10-22T13:21:09Z</dcterms:modified>
</cp:coreProperties>
</file>